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0"/>
  </p:notesMasterIdLst>
  <p:sldIdLst>
    <p:sldId id="726" r:id="rId2"/>
    <p:sldId id="750" r:id="rId3"/>
    <p:sldId id="751" r:id="rId4"/>
    <p:sldId id="759" r:id="rId5"/>
    <p:sldId id="871" r:id="rId6"/>
    <p:sldId id="757" r:id="rId7"/>
    <p:sldId id="752" r:id="rId8"/>
    <p:sldId id="760" r:id="rId9"/>
    <p:sldId id="763" r:id="rId10"/>
    <p:sldId id="762" r:id="rId11"/>
    <p:sldId id="754" r:id="rId12"/>
    <p:sldId id="774" r:id="rId13"/>
    <p:sldId id="874" r:id="rId14"/>
    <p:sldId id="875" r:id="rId15"/>
    <p:sldId id="872" r:id="rId16"/>
    <p:sldId id="852" r:id="rId17"/>
    <p:sldId id="861" r:id="rId18"/>
    <p:sldId id="876" r:id="rId19"/>
    <p:sldId id="863" r:id="rId20"/>
    <p:sldId id="864" r:id="rId21"/>
    <p:sldId id="860" r:id="rId22"/>
    <p:sldId id="840" r:id="rId23"/>
    <p:sldId id="877" r:id="rId24"/>
    <p:sldId id="878" r:id="rId25"/>
    <p:sldId id="879" r:id="rId26"/>
    <p:sldId id="781" r:id="rId27"/>
    <p:sldId id="782" r:id="rId28"/>
    <p:sldId id="755" r:id="rId29"/>
  </p:sldIdLst>
  <p:sldSz cx="9144000" cy="5143500" type="screen16x9"/>
  <p:notesSz cx="6858000" cy="9144000"/>
  <p:embeddedFontLst>
    <p:embeddedFont>
      <p:font typeface="Century Gothic" panose="020B0502020202020204" pitchFamily="34" charset="0"/>
      <p:regular r:id="rId31"/>
      <p:bold r:id="rId32"/>
      <p:italic r:id="rId33"/>
      <p:boldItalic r:id="rId34"/>
    </p:embeddedFont>
    <p:embeddedFont>
      <p:font typeface="等线" panose="02010600030101010101" pitchFamily="2" charset="-122"/>
      <p:regular r:id="rId35"/>
      <p:bold r:id="rId36"/>
    </p:embeddedFont>
  </p:embeddedFontLst>
  <p:custDataLst>
    <p:tags r:id="rId3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44" userDrawn="1">
          <p15:clr>
            <a:srgbClr val="A4A3A4"/>
          </p15:clr>
        </p15:guide>
        <p15:guide id="2" pos="5616" userDrawn="1">
          <p15:clr>
            <a:srgbClr val="A4A3A4"/>
          </p15:clr>
        </p15:guide>
        <p15:guide id="4" orient="horz" pos="2574" userDrawn="1">
          <p15:clr>
            <a:srgbClr val="A4A3A4"/>
          </p15:clr>
        </p15:guide>
        <p15:guide id="5" orient="horz" pos="305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悦 李" initials="悦"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85275"/>
    <a:srgbClr val="1A1A1A"/>
    <a:srgbClr val="F2F2F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85" d="100"/>
          <a:sy n="85" d="100"/>
        </p:scale>
        <p:origin x="692" y="44"/>
      </p:cViewPr>
      <p:guideLst>
        <p:guide pos="144"/>
        <p:guide pos="5616"/>
        <p:guide orient="horz" pos="2574"/>
        <p:guide orient="horz" pos="305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tags" Target="tags/tag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FDA73F-FE32-4C7A-A1A9-99044E5C5831}" type="datetimeFigureOut">
              <a:rPr lang="zh-CN" altLang="en-US" smtClean="0"/>
              <a:t>2024/4/26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A37734-671B-4C54-8EE0-CE0853A953FB}"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3" name="矩形 2"/>
          <p:cNvSpPr/>
          <p:nvPr userDrawn="1"/>
        </p:nvSpPr>
        <p:spPr>
          <a:xfrm>
            <a:off x="0" y="-2998"/>
            <a:ext cx="228600" cy="5551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形状 3"/>
          <p:cNvSpPr>
            <a:spLocks noChangeArrowheads="1"/>
          </p:cNvSpPr>
          <p:nvPr userDrawn="1"/>
        </p:nvSpPr>
        <p:spPr bwMode="auto">
          <a:xfrm flipH="1">
            <a:off x="0" y="4826000"/>
            <a:ext cx="9143999" cy="326209"/>
          </a:xfrm>
          <a:custGeom>
            <a:avLst/>
            <a:gdLst>
              <a:gd name="connsiteX0" fmla="*/ 943887 w 9143999"/>
              <a:gd name="connsiteY0" fmla="*/ 0 h 326209"/>
              <a:gd name="connsiteX1" fmla="*/ 0 w 9143999"/>
              <a:gd name="connsiteY1" fmla="*/ 0 h 326209"/>
              <a:gd name="connsiteX2" fmla="*/ 0 w 9143999"/>
              <a:gd name="connsiteY2" fmla="*/ 291207 h 326209"/>
              <a:gd name="connsiteX3" fmla="*/ 0 w 9143999"/>
              <a:gd name="connsiteY3" fmla="*/ 317501 h 326209"/>
              <a:gd name="connsiteX4" fmla="*/ 2871259 w 9143999"/>
              <a:gd name="connsiteY4" fmla="*/ 317501 h 326209"/>
              <a:gd name="connsiteX5" fmla="*/ 2871259 w 9143999"/>
              <a:gd name="connsiteY5" fmla="*/ 326209 h 326209"/>
              <a:gd name="connsiteX6" fmla="*/ 4710450 w 9143999"/>
              <a:gd name="connsiteY6" fmla="*/ 326209 h 326209"/>
              <a:gd name="connsiteX7" fmla="*/ 4914039 w 9143999"/>
              <a:gd name="connsiteY7" fmla="*/ 326209 h 326209"/>
              <a:gd name="connsiteX8" fmla="*/ 6736677 w 9143999"/>
              <a:gd name="connsiteY8" fmla="*/ 326209 h 326209"/>
              <a:gd name="connsiteX9" fmla="*/ 6753230 w 9143999"/>
              <a:gd name="connsiteY9" fmla="*/ 326209 h 326209"/>
              <a:gd name="connsiteX10" fmla="*/ 7101218 w 9143999"/>
              <a:gd name="connsiteY10" fmla="*/ 326209 h 326209"/>
              <a:gd name="connsiteX11" fmla="*/ 8779457 w 9143999"/>
              <a:gd name="connsiteY11" fmla="*/ 326209 h 326209"/>
              <a:gd name="connsiteX12" fmla="*/ 9143999 w 9143999"/>
              <a:gd name="connsiteY12" fmla="*/ 326209 h 326209"/>
              <a:gd name="connsiteX13" fmla="*/ 9143999 w 9143999"/>
              <a:gd name="connsiteY13" fmla="*/ 176677 h 326209"/>
              <a:gd name="connsiteX14" fmla="*/ 8779457 w 9143999"/>
              <a:gd name="connsiteY14" fmla="*/ 176677 h 326209"/>
              <a:gd name="connsiteX15" fmla="*/ 7101218 w 9143999"/>
              <a:gd name="connsiteY15" fmla="*/ 176677 h 326209"/>
              <a:gd name="connsiteX16" fmla="*/ 6753230 w 9143999"/>
              <a:gd name="connsiteY16" fmla="*/ 176677 h 326209"/>
              <a:gd name="connsiteX17" fmla="*/ 6736677 w 9143999"/>
              <a:gd name="connsiteY17" fmla="*/ 176677 h 326209"/>
              <a:gd name="connsiteX18" fmla="*/ 4914039 w 9143999"/>
              <a:gd name="connsiteY18" fmla="*/ 176677 h 326209"/>
              <a:gd name="connsiteX19" fmla="*/ 4710450 w 9143999"/>
              <a:gd name="connsiteY19" fmla="*/ 176677 h 326209"/>
              <a:gd name="connsiteX20" fmla="*/ 2887812 w 9143999"/>
              <a:gd name="connsiteY20" fmla="*/ 176677 h 326209"/>
              <a:gd name="connsiteX21" fmla="*/ 2887812 w 9143999"/>
              <a:gd name="connsiteY21" fmla="*/ 176591 h 326209"/>
              <a:gd name="connsiteX22" fmla="*/ 1238015 w 9143999"/>
              <a:gd name="connsiteY22" fmla="*/ 176591 h 326209"/>
              <a:gd name="connsiteX23" fmla="*/ 943887 w 9143999"/>
              <a:gd name="connsiteY23" fmla="*/ 0 h 32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43999" h="326209">
                <a:moveTo>
                  <a:pt x="943887" y="0"/>
                </a:moveTo>
                <a:cubicBezTo>
                  <a:pt x="486650" y="0"/>
                  <a:pt x="48130" y="0"/>
                  <a:pt x="0" y="0"/>
                </a:cubicBezTo>
                <a:cubicBezTo>
                  <a:pt x="0" y="0"/>
                  <a:pt x="0" y="0"/>
                  <a:pt x="0" y="291207"/>
                </a:cubicBezTo>
                <a:lnTo>
                  <a:pt x="0" y="317501"/>
                </a:lnTo>
                <a:lnTo>
                  <a:pt x="2871259" y="317501"/>
                </a:lnTo>
                <a:lnTo>
                  <a:pt x="2871259" y="326209"/>
                </a:lnTo>
                <a:lnTo>
                  <a:pt x="4710450" y="326209"/>
                </a:lnTo>
                <a:lnTo>
                  <a:pt x="4914039" y="326209"/>
                </a:lnTo>
                <a:lnTo>
                  <a:pt x="6736677" y="326209"/>
                </a:lnTo>
                <a:lnTo>
                  <a:pt x="6753230" y="326209"/>
                </a:lnTo>
                <a:lnTo>
                  <a:pt x="7101218" y="326209"/>
                </a:lnTo>
                <a:lnTo>
                  <a:pt x="8779457" y="326209"/>
                </a:lnTo>
                <a:lnTo>
                  <a:pt x="9143999" y="326209"/>
                </a:lnTo>
                <a:lnTo>
                  <a:pt x="9143999" y="176677"/>
                </a:lnTo>
                <a:lnTo>
                  <a:pt x="8779457" y="176677"/>
                </a:lnTo>
                <a:lnTo>
                  <a:pt x="7101218" y="176677"/>
                </a:lnTo>
                <a:lnTo>
                  <a:pt x="6753230" y="176677"/>
                </a:lnTo>
                <a:lnTo>
                  <a:pt x="6736677" y="176677"/>
                </a:lnTo>
                <a:lnTo>
                  <a:pt x="4914039" y="176677"/>
                </a:lnTo>
                <a:lnTo>
                  <a:pt x="4710450" y="176677"/>
                </a:lnTo>
                <a:lnTo>
                  <a:pt x="2887812" y="176677"/>
                </a:lnTo>
                <a:lnTo>
                  <a:pt x="2887812" y="176591"/>
                </a:lnTo>
                <a:cubicBezTo>
                  <a:pt x="2887812" y="176591"/>
                  <a:pt x="1339624" y="176591"/>
                  <a:pt x="1238015" y="176591"/>
                </a:cubicBezTo>
                <a:cubicBezTo>
                  <a:pt x="1098973" y="176591"/>
                  <a:pt x="1139081" y="0"/>
                  <a:pt x="943887" y="0"/>
                </a:cubicBezTo>
                <a:close/>
              </a:path>
            </a:pathLst>
          </a:custGeom>
          <a:solidFill>
            <a:schemeClr val="accent1"/>
          </a:solidFill>
          <a:ln>
            <a:noFill/>
          </a:ln>
        </p:spPr>
        <p:txBody>
          <a:bodyPr vert="horz" wrap="square" lIns="91440" tIns="45720" rIns="91440" bIns="45720" numCol="1" anchor="t" anchorCtr="0" compatLnSpc="1">
            <a:noAutofit/>
          </a:bodyPr>
          <a:lstStyle/>
          <a:p>
            <a:endParaRPr lang="zh-CN" altLang="en-US"/>
          </a:p>
        </p:txBody>
      </p:sp>
      <p:sp>
        <p:nvSpPr>
          <p:cNvPr id="5" name="Slide Number Placeholder 5"/>
          <p:cNvSpPr>
            <a:spLocks noGrp="1"/>
          </p:cNvSpPr>
          <p:nvPr>
            <p:ph type="sldNum" sz="quarter" idx="4"/>
          </p:nvPr>
        </p:nvSpPr>
        <p:spPr>
          <a:xfrm>
            <a:off x="6858000" y="4843418"/>
            <a:ext cx="2057400" cy="273844"/>
          </a:xfrm>
          <a:prstGeom prst="rect">
            <a:avLst/>
          </a:prstGeom>
        </p:spPr>
        <p:txBody>
          <a:bodyPr vert="horz" lIns="91440" tIns="45720" rIns="91440" bIns="45720" rtlCol="0" anchor="ctr"/>
          <a:lstStyle>
            <a:lvl1pPr algn="r">
              <a:defRPr sz="1200" b="1">
                <a:solidFill>
                  <a:schemeClr val="bg1"/>
                </a:solidFill>
              </a:defRPr>
            </a:lvl1pPr>
          </a:lstStyle>
          <a:p>
            <a:fld id="{EE3F9CDB-1F21-4789-A81E-8FEA25CE194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sp>
        <p:nvSpPr>
          <p:cNvPr id="4" name="任意多边形: 形状 3"/>
          <p:cNvSpPr>
            <a:spLocks noChangeArrowheads="1"/>
          </p:cNvSpPr>
          <p:nvPr userDrawn="1"/>
        </p:nvSpPr>
        <p:spPr bwMode="auto">
          <a:xfrm flipH="1">
            <a:off x="0" y="4826000"/>
            <a:ext cx="9143999" cy="326209"/>
          </a:xfrm>
          <a:custGeom>
            <a:avLst/>
            <a:gdLst>
              <a:gd name="connsiteX0" fmla="*/ 943887 w 9143999"/>
              <a:gd name="connsiteY0" fmla="*/ 0 h 326209"/>
              <a:gd name="connsiteX1" fmla="*/ 0 w 9143999"/>
              <a:gd name="connsiteY1" fmla="*/ 0 h 326209"/>
              <a:gd name="connsiteX2" fmla="*/ 0 w 9143999"/>
              <a:gd name="connsiteY2" fmla="*/ 291207 h 326209"/>
              <a:gd name="connsiteX3" fmla="*/ 0 w 9143999"/>
              <a:gd name="connsiteY3" fmla="*/ 317501 h 326209"/>
              <a:gd name="connsiteX4" fmla="*/ 2871259 w 9143999"/>
              <a:gd name="connsiteY4" fmla="*/ 317501 h 326209"/>
              <a:gd name="connsiteX5" fmla="*/ 2871259 w 9143999"/>
              <a:gd name="connsiteY5" fmla="*/ 326209 h 326209"/>
              <a:gd name="connsiteX6" fmla="*/ 4710450 w 9143999"/>
              <a:gd name="connsiteY6" fmla="*/ 326209 h 326209"/>
              <a:gd name="connsiteX7" fmla="*/ 4914039 w 9143999"/>
              <a:gd name="connsiteY7" fmla="*/ 326209 h 326209"/>
              <a:gd name="connsiteX8" fmla="*/ 6736677 w 9143999"/>
              <a:gd name="connsiteY8" fmla="*/ 326209 h 326209"/>
              <a:gd name="connsiteX9" fmla="*/ 6753230 w 9143999"/>
              <a:gd name="connsiteY9" fmla="*/ 326209 h 326209"/>
              <a:gd name="connsiteX10" fmla="*/ 7101218 w 9143999"/>
              <a:gd name="connsiteY10" fmla="*/ 326209 h 326209"/>
              <a:gd name="connsiteX11" fmla="*/ 8779457 w 9143999"/>
              <a:gd name="connsiteY11" fmla="*/ 326209 h 326209"/>
              <a:gd name="connsiteX12" fmla="*/ 9143999 w 9143999"/>
              <a:gd name="connsiteY12" fmla="*/ 326209 h 326209"/>
              <a:gd name="connsiteX13" fmla="*/ 9143999 w 9143999"/>
              <a:gd name="connsiteY13" fmla="*/ 176677 h 326209"/>
              <a:gd name="connsiteX14" fmla="*/ 8779457 w 9143999"/>
              <a:gd name="connsiteY14" fmla="*/ 176677 h 326209"/>
              <a:gd name="connsiteX15" fmla="*/ 7101218 w 9143999"/>
              <a:gd name="connsiteY15" fmla="*/ 176677 h 326209"/>
              <a:gd name="connsiteX16" fmla="*/ 6753230 w 9143999"/>
              <a:gd name="connsiteY16" fmla="*/ 176677 h 326209"/>
              <a:gd name="connsiteX17" fmla="*/ 6736677 w 9143999"/>
              <a:gd name="connsiteY17" fmla="*/ 176677 h 326209"/>
              <a:gd name="connsiteX18" fmla="*/ 4914039 w 9143999"/>
              <a:gd name="connsiteY18" fmla="*/ 176677 h 326209"/>
              <a:gd name="connsiteX19" fmla="*/ 4710450 w 9143999"/>
              <a:gd name="connsiteY19" fmla="*/ 176677 h 326209"/>
              <a:gd name="connsiteX20" fmla="*/ 2887812 w 9143999"/>
              <a:gd name="connsiteY20" fmla="*/ 176677 h 326209"/>
              <a:gd name="connsiteX21" fmla="*/ 2887812 w 9143999"/>
              <a:gd name="connsiteY21" fmla="*/ 176591 h 326209"/>
              <a:gd name="connsiteX22" fmla="*/ 1238015 w 9143999"/>
              <a:gd name="connsiteY22" fmla="*/ 176591 h 326209"/>
              <a:gd name="connsiteX23" fmla="*/ 943887 w 9143999"/>
              <a:gd name="connsiteY23" fmla="*/ 0 h 32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43999" h="326209">
                <a:moveTo>
                  <a:pt x="943887" y="0"/>
                </a:moveTo>
                <a:cubicBezTo>
                  <a:pt x="486650" y="0"/>
                  <a:pt x="48130" y="0"/>
                  <a:pt x="0" y="0"/>
                </a:cubicBezTo>
                <a:cubicBezTo>
                  <a:pt x="0" y="0"/>
                  <a:pt x="0" y="0"/>
                  <a:pt x="0" y="291207"/>
                </a:cubicBezTo>
                <a:lnTo>
                  <a:pt x="0" y="317501"/>
                </a:lnTo>
                <a:lnTo>
                  <a:pt x="2871259" y="317501"/>
                </a:lnTo>
                <a:lnTo>
                  <a:pt x="2871259" y="326209"/>
                </a:lnTo>
                <a:lnTo>
                  <a:pt x="4710450" y="326209"/>
                </a:lnTo>
                <a:lnTo>
                  <a:pt x="4914039" y="326209"/>
                </a:lnTo>
                <a:lnTo>
                  <a:pt x="6736677" y="326209"/>
                </a:lnTo>
                <a:lnTo>
                  <a:pt x="6753230" y="326209"/>
                </a:lnTo>
                <a:lnTo>
                  <a:pt x="7101218" y="326209"/>
                </a:lnTo>
                <a:lnTo>
                  <a:pt x="8779457" y="326209"/>
                </a:lnTo>
                <a:lnTo>
                  <a:pt x="9143999" y="326209"/>
                </a:lnTo>
                <a:lnTo>
                  <a:pt x="9143999" y="176677"/>
                </a:lnTo>
                <a:lnTo>
                  <a:pt x="8779457" y="176677"/>
                </a:lnTo>
                <a:lnTo>
                  <a:pt x="7101218" y="176677"/>
                </a:lnTo>
                <a:lnTo>
                  <a:pt x="6753230" y="176677"/>
                </a:lnTo>
                <a:lnTo>
                  <a:pt x="6736677" y="176677"/>
                </a:lnTo>
                <a:lnTo>
                  <a:pt x="4914039" y="176677"/>
                </a:lnTo>
                <a:lnTo>
                  <a:pt x="4710450" y="176677"/>
                </a:lnTo>
                <a:lnTo>
                  <a:pt x="2887812" y="176677"/>
                </a:lnTo>
                <a:lnTo>
                  <a:pt x="2887812" y="176591"/>
                </a:lnTo>
                <a:cubicBezTo>
                  <a:pt x="2887812" y="176591"/>
                  <a:pt x="1339624" y="176591"/>
                  <a:pt x="1238015" y="176591"/>
                </a:cubicBezTo>
                <a:cubicBezTo>
                  <a:pt x="1098973" y="176591"/>
                  <a:pt x="1139081" y="0"/>
                  <a:pt x="943887" y="0"/>
                </a:cubicBezTo>
                <a:close/>
              </a:path>
            </a:pathLst>
          </a:custGeom>
          <a:solidFill>
            <a:schemeClr val="accent1"/>
          </a:solidFill>
          <a:ln>
            <a:noFill/>
          </a:ln>
        </p:spPr>
        <p:txBody>
          <a:bodyPr vert="horz" wrap="square" lIns="91440" tIns="45720" rIns="91440" bIns="45720" numCol="1" anchor="t" anchorCtr="0" compatLnSpc="1">
            <a:noAutofit/>
          </a:bodyPr>
          <a:lstStyle/>
          <a:p>
            <a:endParaRPr lang="zh-CN" altLang="en-US"/>
          </a:p>
        </p:txBody>
      </p:sp>
      <p:sp>
        <p:nvSpPr>
          <p:cNvPr id="5" name="Slide Number Placeholder 5"/>
          <p:cNvSpPr>
            <a:spLocks noGrp="1"/>
          </p:cNvSpPr>
          <p:nvPr>
            <p:ph type="sldNum" sz="quarter" idx="4"/>
          </p:nvPr>
        </p:nvSpPr>
        <p:spPr>
          <a:xfrm>
            <a:off x="6858000" y="4843418"/>
            <a:ext cx="2057400" cy="273844"/>
          </a:xfrm>
          <a:prstGeom prst="rect">
            <a:avLst/>
          </a:prstGeom>
        </p:spPr>
        <p:txBody>
          <a:bodyPr vert="horz" lIns="91440" tIns="45720" rIns="91440" bIns="45720" rtlCol="0" anchor="ctr"/>
          <a:lstStyle>
            <a:lvl1pPr algn="r">
              <a:defRPr sz="1200" b="1">
                <a:solidFill>
                  <a:schemeClr val="bg1"/>
                </a:solidFill>
              </a:defRPr>
            </a:lvl1pPr>
          </a:lstStyle>
          <a:p>
            <a:fld id="{EE3F9CDB-1F21-4789-A81E-8FEA25CE194B}" type="slidenum">
              <a:rPr lang="zh-CN" altLang="en-US" smtClean="0"/>
              <a:t>‹#›</a:t>
            </a:fld>
            <a:endParaRPr lang="zh-CN" altLang="en-US"/>
          </a:p>
        </p:txBody>
      </p:sp>
      <p:sp>
        <p:nvSpPr>
          <p:cNvPr id="6" name="矩形 5"/>
          <p:cNvSpPr/>
          <p:nvPr userDrawn="1"/>
        </p:nvSpPr>
        <p:spPr>
          <a:xfrm>
            <a:off x="0" y="-2998"/>
            <a:ext cx="228600" cy="5551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3" name="图片占位符 2"/>
          <p:cNvSpPr>
            <a:spLocks noGrp="1"/>
          </p:cNvSpPr>
          <p:nvPr>
            <p:ph type="pic" sz="quarter" idx="10"/>
          </p:nvPr>
        </p:nvSpPr>
        <p:spPr>
          <a:xfrm>
            <a:off x="228600" y="938144"/>
            <a:ext cx="4343400" cy="2023677"/>
          </a:xfrm>
        </p:spPr>
        <p:txBody>
          <a:bodyPr/>
          <a:lstStyle/>
          <a:p>
            <a:r>
              <a:rPr lang="zh-CN" altLang="en-US"/>
              <a:t>单击图标添加图片</a:t>
            </a:r>
          </a:p>
        </p:txBody>
      </p:sp>
      <p:sp>
        <p:nvSpPr>
          <p:cNvPr id="4" name="矩形 3"/>
          <p:cNvSpPr/>
          <p:nvPr userDrawn="1"/>
        </p:nvSpPr>
        <p:spPr>
          <a:xfrm>
            <a:off x="4572000" y="937846"/>
            <a:ext cx="4343400" cy="20241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形状 4"/>
          <p:cNvSpPr>
            <a:spLocks noChangeArrowheads="1"/>
          </p:cNvSpPr>
          <p:nvPr userDrawn="1"/>
        </p:nvSpPr>
        <p:spPr bwMode="auto">
          <a:xfrm flipH="1">
            <a:off x="0" y="4826000"/>
            <a:ext cx="9143999" cy="326209"/>
          </a:xfrm>
          <a:custGeom>
            <a:avLst/>
            <a:gdLst>
              <a:gd name="connsiteX0" fmla="*/ 943887 w 9143999"/>
              <a:gd name="connsiteY0" fmla="*/ 0 h 326209"/>
              <a:gd name="connsiteX1" fmla="*/ 0 w 9143999"/>
              <a:gd name="connsiteY1" fmla="*/ 0 h 326209"/>
              <a:gd name="connsiteX2" fmla="*/ 0 w 9143999"/>
              <a:gd name="connsiteY2" fmla="*/ 291207 h 326209"/>
              <a:gd name="connsiteX3" fmla="*/ 0 w 9143999"/>
              <a:gd name="connsiteY3" fmla="*/ 317501 h 326209"/>
              <a:gd name="connsiteX4" fmla="*/ 2871259 w 9143999"/>
              <a:gd name="connsiteY4" fmla="*/ 317501 h 326209"/>
              <a:gd name="connsiteX5" fmla="*/ 2871259 w 9143999"/>
              <a:gd name="connsiteY5" fmla="*/ 326209 h 326209"/>
              <a:gd name="connsiteX6" fmla="*/ 4710450 w 9143999"/>
              <a:gd name="connsiteY6" fmla="*/ 326209 h 326209"/>
              <a:gd name="connsiteX7" fmla="*/ 4914039 w 9143999"/>
              <a:gd name="connsiteY7" fmla="*/ 326209 h 326209"/>
              <a:gd name="connsiteX8" fmla="*/ 6736677 w 9143999"/>
              <a:gd name="connsiteY8" fmla="*/ 326209 h 326209"/>
              <a:gd name="connsiteX9" fmla="*/ 6753230 w 9143999"/>
              <a:gd name="connsiteY9" fmla="*/ 326209 h 326209"/>
              <a:gd name="connsiteX10" fmla="*/ 7101218 w 9143999"/>
              <a:gd name="connsiteY10" fmla="*/ 326209 h 326209"/>
              <a:gd name="connsiteX11" fmla="*/ 8779457 w 9143999"/>
              <a:gd name="connsiteY11" fmla="*/ 326209 h 326209"/>
              <a:gd name="connsiteX12" fmla="*/ 9143999 w 9143999"/>
              <a:gd name="connsiteY12" fmla="*/ 326209 h 326209"/>
              <a:gd name="connsiteX13" fmla="*/ 9143999 w 9143999"/>
              <a:gd name="connsiteY13" fmla="*/ 176677 h 326209"/>
              <a:gd name="connsiteX14" fmla="*/ 8779457 w 9143999"/>
              <a:gd name="connsiteY14" fmla="*/ 176677 h 326209"/>
              <a:gd name="connsiteX15" fmla="*/ 7101218 w 9143999"/>
              <a:gd name="connsiteY15" fmla="*/ 176677 h 326209"/>
              <a:gd name="connsiteX16" fmla="*/ 6753230 w 9143999"/>
              <a:gd name="connsiteY16" fmla="*/ 176677 h 326209"/>
              <a:gd name="connsiteX17" fmla="*/ 6736677 w 9143999"/>
              <a:gd name="connsiteY17" fmla="*/ 176677 h 326209"/>
              <a:gd name="connsiteX18" fmla="*/ 4914039 w 9143999"/>
              <a:gd name="connsiteY18" fmla="*/ 176677 h 326209"/>
              <a:gd name="connsiteX19" fmla="*/ 4710450 w 9143999"/>
              <a:gd name="connsiteY19" fmla="*/ 176677 h 326209"/>
              <a:gd name="connsiteX20" fmla="*/ 2887812 w 9143999"/>
              <a:gd name="connsiteY20" fmla="*/ 176677 h 326209"/>
              <a:gd name="connsiteX21" fmla="*/ 2887812 w 9143999"/>
              <a:gd name="connsiteY21" fmla="*/ 176591 h 326209"/>
              <a:gd name="connsiteX22" fmla="*/ 1238015 w 9143999"/>
              <a:gd name="connsiteY22" fmla="*/ 176591 h 326209"/>
              <a:gd name="connsiteX23" fmla="*/ 943887 w 9143999"/>
              <a:gd name="connsiteY23" fmla="*/ 0 h 32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43999" h="326209">
                <a:moveTo>
                  <a:pt x="943887" y="0"/>
                </a:moveTo>
                <a:cubicBezTo>
                  <a:pt x="486650" y="0"/>
                  <a:pt x="48130" y="0"/>
                  <a:pt x="0" y="0"/>
                </a:cubicBezTo>
                <a:cubicBezTo>
                  <a:pt x="0" y="0"/>
                  <a:pt x="0" y="0"/>
                  <a:pt x="0" y="291207"/>
                </a:cubicBezTo>
                <a:lnTo>
                  <a:pt x="0" y="317501"/>
                </a:lnTo>
                <a:lnTo>
                  <a:pt x="2871259" y="317501"/>
                </a:lnTo>
                <a:lnTo>
                  <a:pt x="2871259" y="326209"/>
                </a:lnTo>
                <a:lnTo>
                  <a:pt x="4710450" y="326209"/>
                </a:lnTo>
                <a:lnTo>
                  <a:pt x="4914039" y="326209"/>
                </a:lnTo>
                <a:lnTo>
                  <a:pt x="6736677" y="326209"/>
                </a:lnTo>
                <a:lnTo>
                  <a:pt x="6753230" y="326209"/>
                </a:lnTo>
                <a:lnTo>
                  <a:pt x="7101218" y="326209"/>
                </a:lnTo>
                <a:lnTo>
                  <a:pt x="8779457" y="326209"/>
                </a:lnTo>
                <a:lnTo>
                  <a:pt x="9143999" y="326209"/>
                </a:lnTo>
                <a:lnTo>
                  <a:pt x="9143999" y="176677"/>
                </a:lnTo>
                <a:lnTo>
                  <a:pt x="8779457" y="176677"/>
                </a:lnTo>
                <a:lnTo>
                  <a:pt x="7101218" y="176677"/>
                </a:lnTo>
                <a:lnTo>
                  <a:pt x="6753230" y="176677"/>
                </a:lnTo>
                <a:lnTo>
                  <a:pt x="6736677" y="176677"/>
                </a:lnTo>
                <a:lnTo>
                  <a:pt x="4914039" y="176677"/>
                </a:lnTo>
                <a:lnTo>
                  <a:pt x="4710450" y="176677"/>
                </a:lnTo>
                <a:lnTo>
                  <a:pt x="2887812" y="176677"/>
                </a:lnTo>
                <a:lnTo>
                  <a:pt x="2887812" y="176591"/>
                </a:lnTo>
                <a:cubicBezTo>
                  <a:pt x="2887812" y="176591"/>
                  <a:pt x="1339624" y="176591"/>
                  <a:pt x="1238015" y="176591"/>
                </a:cubicBezTo>
                <a:cubicBezTo>
                  <a:pt x="1098973" y="176591"/>
                  <a:pt x="1139081" y="0"/>
                  <a:pt x="943887" y="0"/>
                </a:cubicBezTo>
                <a:close/>
              </a:path>
            </a:pathLst>
          </a:custGeom>
          <a:solidFill>
            <a:schemeClr val="accent1"/>
          </a:solidFill>
          <a:ln>
            <a:noFill/>
          </a:ln>
        </p:spPr>
        <p:txBody>
          <a:bodyPr vert="horz" wrap="square" lIns="91440" tIns="45720" rIns="91440" bIns="45720" numCol="1" anchor="t" anchorCtr="0" compatLnSpc="1">
            <a:noAutofit/>
          </a:bodyPr>
          <a:lstStyle/>
          <a:p>
            <a:endParaRPr lang="zh-CN" altLang="en-US"/>
          </a:p>
        </p:txBody>
      </p:sp>
      <p:sp>
        <p:nvSpPr>
          <p:cNvPr id="6" name="Slide Number Placeholder 5"/>
          <p:cNvSpPr>
            <a:spLocks noGrp="1"/>
          </p:cNvSpPr>
          <p:nvPr>
            <p:ph type="sldNum" sz="quarter" idx="4"/>
          </p:nvPr>
        </p:nvSpPr>
        <p:spPr>
          <a:xfrm>
            <a:off x="6858000" y="4843418"/>
            <a:ext cx="2057400" cy="273844"/>
          </a:xfrm>
          <a:prstGeom prst="rect">
            <a:avLst/>
          </a:prstGeom>
        </p:spPr>
        <p:txBody>
          <a:bodyPr vert="horz" lIns="91440" tIns="45720" rIns="91440" bIns="45720" rtlCol="0" anchor="ctr"/>
          <a:lstStyle>
            <a:lvl1pPr algn="r">
              <a:defRPr sz="1200" b="1">
                <a:solidFill>
                  <a:schemeClr val="bg1"/>
                </a:solidFill>
              </a:defRPr>
            </a:lvl1pPr>
          </a:lstStyle>
          <a:p>
            <a:fld id="{EE3F9CDB-1F21-4789-A81E-8FEA25CE194B}" type="slidenum">
              <a:rPr lang="zh-CN" altLang="en-US" smtClean="0"/>
              <a:t>‹#›</a:t>
            </a:fld>
            <a:endParaRPr lang="zh-CN" altLang="en-US"/>
          </a:p>
        </p:txBody>
      </p:sp>
      <p:sp>
        <p:nvSpPr>
          <p:cNvPr id="7" name="矩形 6"/>
          <p:cNvSpPr/>
          <p:nvPr userDrawn="1"/>
        </p:nvSpPr>
        <p:spPr>
          <a:xfrm>
            <a:off x="0" y="-2998"/>
            <a:ext cx="228600" cy="5551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470C570-A52E-4C32-9428-41DD52C2B1B8}" type="datetime1">
              <a:rPr lang="zh-CN" altLang="en-US" smtClean="0"/>
              <a:t>2024/4/26</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E3F9CDB-1F21-4789-A81E-8FEA25CE194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wmf"/></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14.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wmf"/><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oleObject" Target="../embeddings/oleObject4.bin"/><Relationship Id="rId5" Type="http://schemas.openxmlformats.org/officeDocument/2006/relationships/image" Target="../media/image12.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tags" Target="../tags/tag15.xml"/><Relationship Id="rId3" Type="http://schemas.openxmlformats.org/officeDocument/2006/relationships/tags" Target="../tags/tag5.xml"/><Relationship Id="rId7" Type="http://schemas.openxmlformats.org/officeDocument/2006/relationships/tags" Target="../tags/tag9.xml"/><Relationship Id="rId12" Type="http://schemas.openxmlformats.org/officeDocument/2006/relationships/tags" Target="../tags/tag14.xml"/><Relationship Id="rId17" Type="http://schemas.openxmlformats.org/officeDocument/2006/relationships/slideLayout" Target="../slideLayouts/slideLayout1.xml"/><Relationship Id="rId2" Type="http://schemas.openxmlformats.org/officeDocument/2006/relationships/tags" Target="../tags/tag4.xml"/><Relationship Id="rId16" Type="http://schemas.openxmlformats.org/officeDocument/2006/relationships/tags" Target="../tags/tag18.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5" Type="http://schemas.openxmlformats.org/officeDocument/2006/relationships/tags" Target="../tags/tag7.xml"/><Relationship Id="rId15" Type="http://schemas.openxmlformats.org/officeDocument/2006/relationships/tags" Target="../tags/tag17.xml"/><Relationship Id="rId10" Type="http://schemas.openxmlformats.org/officeDocument/2006/relationships/tags" Target="../tags/tag12.xml"/><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tags" Target="../tags/tag16.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wmf"/><Relationship Id="rId5" Type="http://schemas.openxmlformats.org/officeDocument/2006/relationships/oleObject" Target="../embeddings/oleObject2.bin"/><Relationship Id="rId4" Type="http://schemas.openxmlformats.org/officeDocument/2006/relationships/image" Target="../media/image2.w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3.wmf"/><Relationship Id="rId5" Type="http://schemas.openxmlformats.org/officeDocument/2006/relationships/oleObject" Target="../embeddings/oleObject2.bin"/><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bwMode="auto">
          <a:xfrm>
            <a:off x="3513493" y="4687500"/>
            <a:ext cx="2117013" cy="276999"/>
          </a:xfrm>
          <a:prstGeom prst="rect">
            <a:avLst/>
          </a:prstGeom>
        </p:spPr>
        <p:txBody>
          <a:bodyPr wrap="square">
            <a:spAutoFit/>
          </a:bodyPr>
          <a:lstStyle/>
          <a:p>
            <a:pPr marL="0" marR="0" lvl="0" indent="0" algn="dist" defTabSz="457200" rtl="0" eaLnBrk="1" fontAlgn="auto" latinLnBrk="0" hangingPunct="1">
              <a:lnSpc>
                <a:spcPct val="100000"/>
              </a:lnSpc>
              <a:spcBef>
                <a:spcPts val="0"/>
              </a:spcBef>
              <a:spcAft>
                <a:spcPts val="0"/>
              </a:spcAft>
              <a:buClrTx/>
              <a:buSzTx/>
              <a:buFontTx/>
              <a:buNone/>
              <a:defRPr/>
            </a:pPr>
            <a:r>
              <a:rPr lang="zh-CN" altLang="en-US" sz="1200" b="1" kern="100">
                <a:solidFill>
                  <a:schemeClr val="bg1"/>
                </a:solidFill>
                <a:latin typeface="+mj-ea"/>
                <a:ea typeface="+mj-ea"/>
                <a:cs typeface="Times New Roman" panose="02020603050405020304" pitchFamily="18" charset="0"/>
              </a:rPr>
              <a:t>金山大学稻壳学院</a:t>
            </a:r>
            <a:endParaRPr kumimoji="0" lang="zh-CN" altLang="en-US" sz="1200" b="0" i="0" u="none" strike="noStrike" kern="100" cap="none" spc="0" normalizeH="0" baseline="0" noProof="0">
              <a:ln>
                <a:noFill/>
              </a:ln>
              <a:solidFill>
                <a:schemeClr val="bg1"/>
              </a:solidFill>
              <a:effectLst/>
              <a:uLnTx/>
              <a:uFillTx/>
              <a:latin typeface="+mj-ea"/>
              <a:ea typeface="+mj-ea"/>
              <a:cs typeface="Times New Roman" panose="02020603050405020304" pitchFamily="18" charset="0"/>
            </a:endParaRPr>
          </a:p>
        </p:txBody>
      </p:sp>
      <p:sp>
        <p:nvSpPr>
          <p:cNvPr id="6" name="矩形 5"/>
          <p:cNvSpPr/>
          <p:nvPr/>
        </p:nvSpPr>
        <p:spPr bwMode="auto">
          <a:xfrm>
            <a:off x="449705" y="765530"/>
            <a:ext cx="8267075" cy="1753235"/>
          </a:xfrm>
          <a:prstGeom prst="rect">
            <a:avLst/>
          </a:prstGeom>
        </p:spPr>
        <p:txBody>
          <a:bodyPr wrap="square">
            <a:spAutoFit/>
          </a:bodyPr>
          <a:lstStyle/>
          <a:p>
            <a:pPr algn="ctr"/>
            <a:r>
              <a:rPr lang="en-US" altLang="zh-CN" sz="3600" dirty="0">
                <a:solidFill>
                  <a:srgbClr val="000000"/>
                </a:solidFill>
                <a:effectLst/>
                <a:latin typeface="Times New Roman" panose="02020603050405020304" pitchFamily="18" charset="0"/>
                <a:cs typeface="Times New Roman" panose="02020603050405020304" pitchFamily="18" charset="0"/>
              </a:rPr>
              <a:t>Multi-sensor transmission power control for remote estimation through a SINR-based communication channel</a:t>
            </a:r>
          </a:p>
        </p:txBody>
      </p:sp>
      <p:sp>
        <p:nvSpPr>
          <p:cNvPr id="7" name="矩形 6"/>
          <p:cNvSpPr/>
          <p:nvPr/>
        </p:nvSpPr>
        <p:spPr>
          <a:xfrm>
            <a:off x="7860345" y="4121785"/>
            <a:ext cx="1036320" cy="333375"/>
          </a:xfrm>
          <a:prstGeom prst="rect">
            <a:avLst/>
          </a:prstGeom>
        </p:spPr>
        <p:txBody>
          <a:bodyPr wrap="square">
            <a:spAutoFit/>
          </a:bodyPr>
          <a:lstStyle/>
          <a:p>
            <a:pPr algn="l">
              <a:lnSpc>
                <a:spcPct val="150000"/>
              </a:lnSpc>
            </a:pPr>
            <a:r>
              <a:rPr lang="zh-CN" altLang="en-US" sz="1050" dirty="0">
                <a:solidFill>
                  <a:schemeClr val="tx1">
                    <a:lumMod val="50000"/>
                    <a:lumOff val="50000"/>
                  </a:schemeClr>
                </a:solidFill>
                <a:latin typeface="+mn-ea"/>
              </a:rPr>
              <a:t>汇报人：李悦</a:t>
            </a:r>
          </a:p>
        </p:txBody>
      </p:sp>
      <p:sp>
        <p:nvSpPr>
          <p:cNvPr id="8" name="矩形: 圆角 7"/>
          <p:cNvSpPr/>
          <p:nvPr/>
        </p:nvSpPr>
        <p:spPr>
          <a:xfrm>
            <a:off x="2866390" y="2627264"/>
            <a:ext cx="3401060" cy="39374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bg1"/>
                </a:solidFill>
                <a:latin typeface="Times New Roman" panose="02020603050405020304" pitchFamily="18" charset="0"/>
                <a:ea typeface="+mj-ea"/>
                <a:cs typeface="Times New Roman" panose="02020603050405020304" pitchFamily="18" charset="0"/>
              </a:rPr>
              <a:t>作者：</a:t>
            </a:r>
            <a:r>
              <a:rPr lang="en-US" altLang="zh-CN" sz="1050" dirty="0">
                <a:solidFill>
                  <a:schemeClr val="bg1"/>
                </a:solidFill>
                <a:latin typeface="Times New Roman" panose="02020603050405020304" pitchFamily="18" charset="0"/>
                <a:ea typeface="+mj-ea"/>
                <a:cs typeface="Times New Roman" panose="02020603050405020304" pitchFamily="18" charset="0"/>
              </a:rPr>
              <a:t>Yuzhe Li, Aryan Saadat Mehr, Tongwen Chen</a:t>
            </a:r>
            <a:endParaRPr lang="zh-CN" altLang="en-US" sz="1050" dirty="0">
              <a:solidFill>
                <a:schemeClr val="bg1"/>
              </a:solidFill>
              <a:latin typeface="Times New Roman" panose="02020603050405020304" pitchFamily="18" charset="0"/>
              <a:ea typeface="+mj-ea"/>
              <a:cs typeface="Times New Roman" panose="02020603050405020304" pitchFamily="18" charset="0"/>
            </a:endParaRPr>
          </a:p>
        </p:txBody>
      </p:sp>
      <p:grpSp>
        <p:nvGrpSpPr>
          <p:cNvPr id="28" name="组合 27"/>
          <p:cNvGrpSpPr/>
          <p:nvPr/>
        </p:nvGrpSpPr>
        <p:grpSpPr>
          <a:xfrm>
            <a:off x="-10391" y="4137020"/>
            <a:ext cx="9154391" cy="1006481"/>
            <a:chOff x="-10391" y="4137020"/>
            <a:chExt cx="9154391" cy="1006481"/>
          </a:xfrm>
        </p:grpSpPr>
        <p:sp>
          <p:nvSpPr>
            <p:cNvPr id="22" name="Rectangle 5"/>
            <p:cNvSpPr>
              <a:spLocks noChangeArrowheads="1"/>
            </p:cNvSpPr>
            <p:nvPr/>
          </p:nvSpPr>
          <p:spPr bwMode="auto">
            <a:xfrm>
              <a:off x="2668367" y="4455131"/>
              <a:ext cx="6475633" cy="474019"/>
            </a:xfrm>
            <a:prstGeom prst="rect">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5" name="任意多边形: 形状 24"/>
            <p:cNvSpPr/>
            <p:nvPr/>
          </p:nvSpPr>
          <p:spPr bwMode="auto">
            <a:xfrm>
              <a:off x="-10391" y="4137020"/>
              <a:ext cx="9154391" cy="1006481"/>
            </a:xfrm>
            <a:custGeom>
              <a:avLst/>
              <a:gdLst>
                <a:gd name="connsiteX0" fmla="*/ 0 w 9154391"/>
                <a:gd name="connsiteY0" fmla="*/ 0 h 1006481"/>
                <a:gd name="connsiteX1" fmla="*/ 2992130 w 9154391"/>
                <a:gd name="connsiteY1" fmla="*/ 0 h 1006481"/>
                <a:gd name="connsiteX2" fmla="*/ 3924521 w 9154391"/>
                <a:gd name="connsiteY2" fmla="*/ 559797 h 1006481"/>
                <a:gd name="connsiteX3" fmla="*/ 9154391 w 9154391"/>
                <a:gd name="connsiteY3" fmla="*/ 559797 h 1006481"/>
                <a:gd name="connsiteX4" fmla="*/ 9154391 w 9154391"/>
                <a:gd name="connsiteY4" fmla="*/ 939117 h 1006481"/>
                <a:gd name="connsiteX5" fmla="*/ 9154391 w 9154391"/>
                <a:gd name="connsiteY5" fmla="*/ 1006481 h 1006481"/>
                <a:gd name="connsiteX6" fmla="*/ 0 w 9154391"/>
                <a:gd name="connsiteY6" fmla="*/ 1006481 h 1006481"/>
                <a:gd name="connsiteX7" fmla="*/ 0 w 9154391"/>
                <a:gd name="connsiteY7" fmla="*/ 923127 h 1006481"/>
                <a:gd name="connsiteX8" fmla="*/ 0 w 9154391"/>
                <a:gd name="connsiteY8" fmla="*/ 0 h 100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54391" h="1006481">
                  <a:moveTo>
                    <a:pt x="0" y="0"/>
                  </a:moveTo>
                  <a:cubicBezTo>
                    <a:pt x="152573" y="0"/>
                    <a:pt x="1542685" y="0"/>
                    <a:pt x="2992130" y="0"/>
                  </a:cubicBezTo>
                  <a:cubicBezTo>
                    <a:pt x="3610899" y="0"/>
                    <a:pt x="3483754" y="559797"/>
                    <a:pt x="3924521" y="559797"/>
                  </a:cubicBezTo>
                  <a:cubicBezTo>
                    <a:pt x="4246621" y="559797"/>
                    <a:pt x="9154391" y="559797"/>
                    <a:pt x="9154391" y="559797"/>
                  </a:cubicBezTo>
                  <a:cubicBezTo>
                    <a:pt x="9154391" y="713203"/>
                    <a:pt x="9154391" y="837846"/>
                    <a:pt x="9154391" y="939117"/>
                  </a:cubicBezTo>
                  <a:lnTo>
                    <a:pt x="9154391" y="1006481"/>
                  </a:lnTo>
                  <a:lnTo>
                    <a:pt x="0" y="1006481"/>
                  </a:lnTo>
                  <a:lnTo>
                    <a:pt x="0" y="923127"/>
                  </a:lnTo>
                  <a:cubicBezTo>
                    <a:pt x="0" y="0"/>
                    <a:pt x="0" y="0"/>
                    <a:pt x="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a:p>
          </p:txBody>
        </p:sp>
      </p:grpSp>
      <p:sp>
        <p:nvSpPr>
          <p:cNvPr id="26" name="矩形 25"/>
          <p:cNvSpPr/>
          <p:nvPr/>
        </p:nvSpPr>
        <p:spPr bwMode="auto">
          <a:xfrm>
            <a:off x="7830820" y="4826000"/>
            <a:ext cx="1097280" cy="275590"/>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defRPr/>
            </a:pPr>
            <a:r>
              <a:rPr kumimoji="0" lang="zh-CN" altLang="en-US" sz="1200" i="0" u="none" strike="noStrike" kern="100" cap="none" spc="0" normalizeH="0" baseline="0" noProof="0">
                <a:ln>
                  <a:noFill/>
                </a:ln>
                <a:solidFill>
                  <a:schemeClr val="bg1"/>
                </a:solidFill>
                <a:effectLst/>
                <a:uLnTx/>
                <a:uFillTx/>
                <a:latin typeface="+mj-ea"/>
                <a:ea typeface="+mj-ea"/>
                <a:cs typeface="Times New Roman" panose="02020603050405020304" pitchFamily="18" charset="0"/>
              </a:rPr>
              <a:t>上海理工大学</a:t>
            </a:r>
          </a:p>
        </p:txBody>
      </p:sp>
      <p:sp>
        <p:nvSpPr>
          <p:cNvPr id="5" name="矩形: 圆角 7"/>
          <p:cNvSpPr/>
          <p:nvPr>
            <p:custDataLst>
              <p:tags r:id="rId1"/>
            </p:custDataLst>
          </p:nvPr>
        </p:nvSpPr>
        <p:spPr>
          <a:xfrm>
            <a:off x="2866390" y="3154990"/>
            <a:ext cx="3401060" cy="30861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bg1"/>
                </a:solidFill>
                <a:latin typeface="Times New Roman" panose="02020603050405020304" pitchFamily="18" charset="0"/>
                <a:ea typeface="+mj-ea"/>
                <a:cs typeface="Times New Roman" panose="02020603050405020304" pitchFamily="18" charset="0"/>
              </a:rPr>
              <a:t>期刊： Automatic</a:t>
            </a:r>
            <a:r>
              <a:rPr lang="en-US" altLang="zh-CN" sz="1050" dirty="0">
                <a:solidFill>
                  <a:schemeClr val="bg1"/>
                </a:solidFill>
                <a:latin typeface="Times New Roman" panose="02020603050405020304" pitchFamily="18" charset="0"/>
                <a:ea typeface="+mj-ea"/>
                <a:cs typeface="Times New Roman" panose="02020603050405020304" pitchFamily="18" charset="0"/>
              </a:rPr>
              <a:t>a  (2019)</a:t>
            </a:r>
            <a:endParaRPr lang="zh-CN" altLang="en-US" sz="1050" dirty="0">
              <a:solidFill>
                <a:schemeClr val="bg1"/>
              </a:solidFill>
              <a:latin typeface="Times New Roman" panose="02020603050405020304" pitchFamily="18" charset="0"/>
              <a:ea typeface="+mj-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a:extLst>
              <a:ext uri="{FF2B5EF4-FFF2-40B4-BE49-F238E27FC236}">
                <a16:creationId xmlns:a16="http://schemas.microsoft.com/office/drawing/2014/main" id="{E1D7A2EF-F52B-8008-BA41-5381D5A000E3}"/>
              </a:ext>
            </a:extLst>
          </p:cNvPr>
          <p:cNvPicPr>
            <a:picLocks noChangeAspect="1"/>
          </p:cNvPicPr>
          <p:nvPr/>
        </p:nvPicPr>
        <p:blipFill>
          <a:blip r:embed="rId2"/>
          <a:stretch>
            <a:fillRect/>
          </a:stretch>
        </p:blipFill>
        <p:spPr>
          <a:xfrm>
            <a:off x="931941" y="1309333"/>
            <a:ext cx="3204000" cy="2459320"/>
          </a:xfrm>
          <a:prstGeom prst="rect">
            <a:avLst/>
          </a:prstGeom>
        </p:spPr>
      </p:pic>
      <p:pic>
        <p:nvPicPr>
          <p:cNvPr id="12" name="图片 11">
            <a:extLst>
              <a:ext uri="{FF2B5EF4-FFF2-40B4-BE49-F238E27FC236}">
                <a16:creationId xmlns:a16="http://schemas.microsoft.com/office/drawing/2014/main" id="{6B85A844-C090-1B1A-EEAD-65FD1494D7D6}"/>
              </a:ext>
            </a:extLst>
          </p:cNvPr>
          <p:cNvPicPr>
            <a:picLocks noChangeAspect="1"/>
          </p:cNvPicPr>
          <p:nvPr/>
        </p:nvPicPr>
        <p:blipFill rotWithShape="1">
          <a:blip r:embed="rId3"/>
          <a:srcRect t="18880"/>
          <a:stretch/>
        </p:blipFill>
        <p:spPr>
          <a:xfrm>
            <a:off x="5001453" y="1446552"/>
            <a:ext cx="3204000" cy="2731347"/>
          </a:xfrm>
          <a:prstGeom prst="rect">
            <a:avLst/>
          </a:prstGeom>
        </p:spPr>
      </p:pic>
      <p:sp>
        <p:nvSpPr>
          <p:cNvPr id="3" name="文本框 6"/>
          <p:cNvSpPr txBox="1">
            <a:spLocks noChangeArrowheads="1"/>
          </p:cNvSpPr>
          <p:nvPr/>
        </p:nvSpPr>
        <p:spPr bwMode="auto">
          <a:xfrm>
            <a:off x="228600" y="60727"/>
            <a:ext cx="19175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accent1"/>
                </a:solidFill>
                <a:effectLst/>
                <a:uLnTx/>
                <a:uFillTx/>
                <a:latin typeface="+mj-ea"/>
                <a:ea typeface="+mj-ea"/>
              </a:rPr>
              <a:t>02 </a:t>
            </a:r>
            <a:r>
              <a:rPr lang="zh-CN" altLang="en-US" sz="2400" b="1" dirty="0">
                <a:solidFill>
                  <a:schemeClr val="accent1"/>
                </a:solidFill>
                <a:latin typeface="+mj-ea"/>
                <a:ea typeface="+mj-ea"/>
              </a:rPr>
              <a:t>问题公式</a:t>
            </a:r>
          </a:p>
        </p:txBody>
      </p:sp>
      <p:sp>
        <p:nvSpPr>
          <p:cNvPr id="6" name="灯片编号占位符 5"/>
          <p:cNvSpPr>
            <a:spLocks noGrp="1"/>
          </p:cNvSpPr>
          <p:nvPr>
            <p:ph type="sldNum" sz="quarter" idx="4"/>
          </p:nvPr>
        </p:nvSpPr>
        <p:spPr/>
        <p:txBody>
          <a:bodyPr/>
          <a:lstStyle/>
          <a:p>
            <a:fld id="{EE3F9CDB-1F21-4789-A81E-8FEA25CE194B}" type="slidenum">
              <a:rPr lang="zh-CN" altLang="en-US" smtClean="0"/>
              <a:t>10</a:t>
            </a:fld>
            <a:endParaRPr lang="zh-CN" altLang="en-US"/>
          </a:p>
        </p:txBody>
      </p:sp>
      <p:sp>
        <p:nvSpPr>
          <p:cNvPr id="31" name="文本框 30"/>
          <p:cNvSpPr txBox="1"/>
          <p:nvPr/>
        </p:nvSpPr>
        <p:spPr>
          <a:xfrm>
            <a:off x="288925" y="640715"/>
            <a:ext cx="8626475" cy="446276"/>
          </a:xfrm>
          <a:prstGeom prst="rect">
            <a:avLst/>
          </a:prstGeom>
          <a:noFill/>
        </p:spPr>
        <p:txBody>
          <a:bodyPr wrap="square" numCol="2" rtlCol="0">
            <a:spAutoFit/>
          </a:bodyPr>
          <a:lstStyle/>
          <a:p>
            <a:pPr marL="285750" indent="-285750" fontAlgn="auto">
              <a:spcBef>
                <a:spcPts val="600"/>
              </a:spcBef>
              <a:spcAft>
                <a:spcPts val="600"/>
              </a:spcAft>
              <a:buFont typeface="Wingdings" panose="05000000000000000000" pitchFamily="2" charset="2"/>
              <a:buChar char="Ø"/>
            </a:pPr>
            <a:r>
              <a:rPr lang="en-US" altLang="zh-CN"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2.3 </a:t>
            </a:r>
            <a:r>
              <a:rPr lang="en-US" altLang="zh-CN" b="1" i="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Problem formulation </a:t>
            </a:r>
            <a:r>
              <a:rPr lang="zh-CN" altLang="en-US" sz="1400" b="1" dirty="0">
                <a:solidFill>
                  <a:srgbClr val="485275"/>
                </a:solidFill>
                <a:latin typeface="Times New Roman" panose="02020603050405020304" pitchFamily="18" charset="0"/>
                <a:ea typeface="宋体" panose="02010600030101010101" pitchFamily="2" charset="-122"/>
                <a:cs typeface="Times New Roman" panose="02020603050405020304" pitchFamily="18" charset="0"/>
              </a:rPr>
              <a:t>      </a:t>
            </a:r>
          </a:p>
        </p:txBody>
      </p:sp>
      <p:cxnSp>
        <p:nvCxnSpPr>
          <p:cNvPr id="8" name="直接连接符 7"/>
          <p:cNvCxnSpPr>
            <a:cxnSpLocks/>
          </p:cNvCxnSpPr>
          <p:nvPr/>
        </p:nvCxnSpPr>
        <p:spPr>
          <a:xfrm>
            <a:off x="1476531" y="1449893"/>
            <a:ext cx="185878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a:cxnSpLocks/>
          </p:cNvCxnSpPr>
          <p:nvPr/>
        </p:nvCxnSpPr>
        <p:spPr>
          <a:xfrm>
            <a:off x="945153" y="3752966"/>
            <a:ext cx="988578"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a:cxnSpLocks/>
          </p:cNvCxnSpPr>
          <p:nvPr/>
        </p:nvCxnSpPr>
        <p:spPr>
          <a:xfrm>
            <a:off x="5001453" y="3881759"/>
            <a:ext cx="2066409"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 name="直接连接符 1"/>
          <p:cNvCxnSpPr>
            <a:cxnSpLocks/>
          </p:cNvCxnSpPr>
          <p:nvPr/>
        </p:nvCxnSpPr>
        <p:spPr>
          <a:xfrm>
            <a:off x="4993958" y="2307791"/>
            <a:ext cx="2155074"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DBCC6558-5E85-21BE-E208-23E0F9BC7AA0}"/>
              </a:ext>
            </a:extLst>
          </p:cNvPr>
          <p:cNvCxnSpPr>
            <a:cxnSpLocks/>
          </p:cNvCxnSpPr>
          <p:nvPr/>
        </p:nvCxnSpPr>
        <p:spPr>
          <a:xfrm>
            <a:off x="945153" y="2074483"/>
            <a:ext cx="32040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D66FBACB-14C9-5287-4D55-92AF033F0C2D}"/>
              </a:ext>
            </a:extLst>
          </p:cNvPr>
          <p:cNvCxnSpPr>
            <a:cxnSpLocks/>
          </p:cNvCxnSpPr>
          <p:nvPr/>
        </p:nvCxnSpPr>
        <p:spPr>
          <a:xfrm>
            <a:off x="945153" y="2211893"/>
            <a:ext cx="32040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36EB43F6-3F48-4D19-C0C3-C163828E5ADF}"/>
              </a:ext>
            </a:extLst>
          </p:cNvPr>
          <p:cNvCxnSpPr>
            <a:cxnSpLocks/>
          </p:cNvCxnSpPr>
          <p:nvPr/>
        </p:nvCxnSpPr>
        <p:spPr>
          <a:xfrm>
            <a:off x="952648" y="2352761"/>
            <a:ext cx="23907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pic>
        <p:nvPicPr>
          <p:cNvPr id="34" name="图片 33">
            <a:extLst>
              <a:ext uri="{FF2B5EF4-FFF2-40B4-BE49-F238E27FC236}">
                <a16:creationId xmlns:a16="http://schemas.microsoft.com/office/drawing/2014/main" id="{398E36AD-EA23-8D06-780E-5DF50B9CF86F}"/>
              </a:ext>
            </a:extLst>
          </p:cNvPr>
          <p:cNvPicPr>
            <a:picLocks noChangeAspect="1"/>
          </p:cNvPicPr>
          <p:nvPr/>
        </p:nvPicPr>
        <p:blipFill rotWithShape="1">
          <a:blip r:embed="rId3"/>
          <a:srcRect b="80527"/>
          <a:stretch/>
        </p:blipFill>
        <p:spPr>
          <a:xfrm>
            <a:off x="931941" y="3768653"/>
            <a:ext cx="3204000" cy="655662"/>
          </a:xfrm>
          <a:prstGeom prst="rect">
            <a:avLst/>
          </a:prstGeom>
        </p:spPr>
      </p:pic>
      <p:cxnSp>
        <p:nvCxnSpPr>
          <p:cNvPr id="35" name="直接连接符 34">
            <a:extLst>
              <a:ext uri="{FF2B5EF4-FFF2-40B4-BE49-F238E27FC236}">
                <a16:creationId xmlns:a16="http://schemas.microsoft.com/office/drawing/2014/main" id="{01CC9267-F62A-EAF1-4528-D3F1EA45941F}"/>
              </a:ext>
            </a:extLst>
          </p:cNvPr>
          <p:cNvCxnSpPr>
            <a:cxnSpLocks/>
          </p:cNvCxnSpPr>
          <p:nvPr/>
        </p:nvCxnSpPr>
        <p:spPr>
          <a:xfrm>
            <a:off x="931941" y="4213159"/>
            <a:ext cx="97962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bwMode="auto">
          <a:xfrm>
            <a:off x="3513493" y="4687500"/>
            <a:ext cx="2117013" cy="276999"/>
          </a:xfrm>
          <a:prstGeom prst="rect">
            <a:avLst/>
          </a:prstGeom>
        </p:spPr>
        <p:txBody>
          <a:bodyPr wrap="square">
            <a:spAutoFit/>
          </a:bodyPr>
          <a:lstStyle/>
          <a:p>
            <a:pPr marL="0" marR="0" lvl="0" indent="0" algn="dist" defTabSz="457200" rtl="0" eaLnBrk="1" fontAlgn="auto" latinLnBrk="0" hangingPunct="1">
              <a:lnSpc>
                <a:spcPct val="100000"/>
              </a:lnSpc>
              <a:spcBef>
                <a:spcPts val="0"/>
              </a:spcBef>
              <a:spcAft>
                <a:spcPts val="0"/>
              </a:spcAft>
              <a:buClrTx/>
              <a:buSzTx/>
              <a:buFontTx/>
              <a:buNone/>
              <a:defRPr/>
            </a:pPr>
            <a:r>
              <a:rPr lang="zh-CN" altLang="en-US" sz="1200" b="1" kern="100">
                <a:solidFill>
                  <a:schemeClr val="bg1"/>
                </a:solidFill>
                <a:latin typeface="+mj-ea"/>
                <a:ea typeface="+mj-ea"/>
                <a:cs typeface="Times New Roman" panose="02020603050405020304" pitchFamily="18" charset="0"/>
              </a:rPr>
              <a:t>金山大学稻壳学院</a:t>
            </a:r>
            <a:endParaRPr kumimoji="0" lang="zh-CN" altLang="en-US" sz="1200" b="0" i="0" u="none" strike="noStrike" kern="100" cap="none" spc="0" normalizeH="0" baseline="0" noProof="0">
              <a:ln>
                <a:noFill/>
              </a:ln>
              <a:solidFill>
                <a:schemeClr val="bg1"/>
              </a:solidFill>
              <a:effectLst/>
              <a:uLnTx/>
              <a:uFillTx/>
              <a:latin typeface="+mj-ea"/>
              <a:ea typeface="+mj-ea"/>
              <a:cs typeface="Times New Roman" panose="02020603050405020304" pitchFamily="18" charset="0"/>
            </a:endParaRPr>
          </a:p>
        </p:txBody>
      </p:sp>
      <p:grpSp>
        <p:nvGrpSpPr>
          <p:cNvPr id="28" name="组合 27"/>
          <p:cNvGrpSpPr/>
          <p:nvPr/>
        </p:nvGrpSpPr>
        <p:grpSpPr>
          <a:xfrm>
            <a:off x="-10391" y="4137020"/>
            <a:ext cx="9154391" cy="1006481"/>
            <a:chOff x="-10391" y="4137020"/>
            <a:chExt cx="9154391" cy="1006481"/>
          </a:xfrm>
        </p:grpSpPr>
        <p:sp>
          <p:nvSpPr>
            <p:cNvPr id="22" name="Rectangle 5"/>
            <p:cNvSpPr>
              <a:spLocks noChangeArrowheads="1"/>
            </p:cNvSpPr>
            <p:nvPr/>
          </p:nvSpPr>
          <p:spPr bwMode="auto">
            <a:xfrm>
              <a:off x="2668367" y="4455131"/>
              <a:ext cx="6475633" cy="474019"/>
            </a:xfrm>
            <a:prstGeom prst="rect">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5" name="任意多边形: 形状 24"/>
            <p:cNvSpPr/>
            <p:nvPr/>
          </p:nvSpPr>
          <p:spPr bwMode="auto">
            <a:xfrm>
              <a:off x="-10391" y="4137020"/>
              <a:ext cx="9154391" cy="1006481"/>
            </a:xfrm>
            <a:custGeom>
              <a:avLst/>
              <a:gdLst>
                <a:gd name="connsiteX0" fmla="*/ 0 w 9154391"/>
                <a:gd name="connsiteY0" fmla="*/ 0 h 1006481"/>
                <a:gd name="connsiteX1" fmla="*/ 2992130 w 9154391"/>
                <a:gd name="connsiteY1" fmla="*/ 0 h 1006481"/>
                <a:gd name="connsiteX2" fmla="*/ 3924521 w 9154391"/>
                <a:gd name="connsiteY2" fmla="*/ 559797 h 1006481"/>
                <a:gd name="connsiteX3" fmla="*/ 9154391 w 9154391"/>
                <a:gd name="connsiteY3" fmla="*/ 559797 h 1006481"/>
                <a:gd name="connsiteX4" fmla="*/ 9154391 w 9154391"/>
                <a:gd name="connsiteY4" fmla="*/ 939117 h 1006481"/>
                <a:gd name="connsiteX5" fmla="*/ 9154391 w 9154391"/>
                <a:gd name="connsiteY5" fmla="*/ 1006481 h 1006481"/>
                <a:gd name="connsiteX6" fmla="*/ 0 w 9154391"/>
                <a:gd name="connsiteY6" fmla="*/ 1006481 h 1006481"/>
                <a:gd name="connsiteX7" fmla="*/ 0 w 9154391"/>
                <a:gd name="connsiteY7" fmla="*/ 923127 h 1006481"/>
                <a:gd name="connsiteX8" fmla="*/ 0 w 9154391"/>
                <a:gd name="connsiteY8" fmla="*/ 0 h 100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54391" h="1006481">
                  <a:moveTo>
                    <a:pt x="0" y="0"/>
                  </a:moveTo>
                  <a:cubicBezTo>
                    <a:pt x="152573" y="0"/>
                    <a:pt x="1542685" y="0"/>
                    <a:pt x="2992130" y="0"/>
                  </a:cubicBezTo>
                  <a:cubicBezTo>
                    <a:pt x="3610899" y="0"/>
                    <a:pt x="3483754" y="559797"/>
                    <a:pt x="3924521" y="559797"/>
                  </a:cubicBezTo>
                  <a:cubicBezTo>
                    <a:pt x="4246621" y="559797"/>
                    <a:pt x="9154391" y="559797"/>
                    <a:pt x="9154391" y="559797"/>
                  </a:cubicBezTo>
                  <a:cubicBezTo>
                    <a:pt x="9154391" y="713203"/>
                    <a:pt x="9154391" y="837846"/>
                    <a:pt x="9154391" y="939117"/>
                  </a:cubicBezTo>
                  <a:lnTo>
                    <a:pt x="9154391" y="1006481"/>
                  </a:lnTo>
                  <a:lnTo>
                    <a:pt x="0" y="1006481"/>
                  </a:lnTo>
                  <a:lnTo>
                    <a:pt x="0" y="923127"/>
                  </a:lnTo>
                  <a:cubicBezTo>
                    <a:pt x="0" y="0"/>
                    <a:pt x="0" y="0"/>
                    <a:pt x="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a:p>
          </p:txBody>
        </p:sp>
      </p:grpSp>
      <p:sp>
        <p:nvSpPr>
          <p:cNvPr id="26" name="矩形 25"/>
          <p:cNvSpPr/>
          <p:nvPr/>
        </p:nvSpPr>
        <p:spPr bwMode="auto">
          <a:xfrm>
            <a:off x="7820105" y="4826000"/>
            <a:ext cx="1107996" cy="276999"/>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defRPr/>
            </a:pPr>
            <a:r>
              <a:rPr kumimoji="0" lang="zh-CN" altLang="en-US" sz="1200" i="0" u="none" strike="noStrike" kern="100" cap="none" spc="0" normalizeH="0" baseline="0" noProof="0" dirty="0">
                <a:ln>
                  <a:noFill/>
                </a:ln>
                <a:solidFill>
                  <a:schemeClr val="bg1"/>
                </a:solidFill>
                <a:effectLst/>
                <a:uLnTx/>
                <a:uFillTx/>
                <a:latin typeface="+mj-ea"/>
                <a:ea typeface="+mj-ea"/>
                <a:cs typeface="Times New Roman" panose="02020603050405020304" pitchFamily="18" charset="0"/>
              </a:rPr>
              <a:t>上海理工大学</a:t>
            </a:r>
          </a:p>
        </p:txBody>
      </p:sp>
      <p:sp>
        <p:nvSpPr>
          <p:cNvPr id="12" name="矩形 11"/>
          <p:cNvSpPr/>
          <p:nvPr/>
        </p:nvSpPr>
        <p:spPr bwMode="auto">
          <a:xfrm>
            <a:off x="2222640" y="2286879"/>
            <a:ext cx="4698722" cy="769441"/>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lang="zh-CN" altLang="en-US" sz="4400" b="1" kern="100" dirty="0">
                <a:solidFill>
                  <a:schemeClr val="accent1"/>
                </a:solidFill>
                <a:latin typeface="+mj-ea"/>
                <a:ea typeface="+mj-ea"/>
                <a:cs typeface="Times New Roman" panose="02020603050405020304" pitchFamily="18" charset="0"/>
              </a:rPr>
              <a:t>多传感器传输策略</a:t>
            </a:r>
            <a:endParaRPr kumimoji="0" lang="zh-CN" altLang="en-US" sz="4400" b="1" i="0" u="none" strike="noStrike" kern="100" cap="none" spc="0" normalizeH="0" baseline="0" noProof="0" dirty="0">
              <a:ln>
                <a:noFill/>
              </a:ln>
              <a:solidFill>
                <a:schemeClr val="accent1"/>
              </a:solidFill>
              <a:effectLst/>
              <a:uLnTx/>
              <a:uFillTx/>
              <a:latin typeface="+mj-ea"/>
              <a:ea typeface="+mj-ea"/>
              <a:cs typeface="Times New Roman" panose="02020603050405020304" pitchFamily="18" charset="0"/>
            </a:endParaRPr>
          </a:p>
        </p:txBody>
      </p:sp>
      <p:grpSp>
        <p:nvGrpSpPr>
          <p:cNvPr id="2" name="组合 1"/>
          <p:cNvGrpSpPr/>
          <p:nvPr/>
        </p:nvGrpSpPr>
        <p:grpSpPr>
          <a:xfrm>
            <a:off x="4048283" y="1051069"/>
            <a:ext cx="1047434" cy="1047434"/>
            <a:chOff x="4048283" y="998818"/>
            <a:chExt cx="1047434" cy="1047434"/>
          </a:xfrm>
        </p:grpSpPr>
        <p:sp>
          <p:nvSpPr>
            <p:cNvPr id="16" name="椭圆 15"/>
            <p:cNvSpPr/>
            <p:nvPr/>
          </p:nvSpPr>
          <p:spPr>
            <a:xfrm>
              <a:off x="4048283" y="998818"/>
              <a:ext cx="1047434" cy="104743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7" name="矩形 16"/>
            <p:cNvSpPr/>
            <p:nvPr/>
          </p:nvSpPr>
          <p:spPr bwMode="auto">
            <a:xfrm>
              <a:off x="4139830" y="1194718"/>
              <a:ext cx="864339" cy="70788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US" altLang="zh-CN" sz="4000" b="1" kern="100" dirty="0">
                  <a:solidFill>
                    <a:schemeClr val="bg1"/>
                  </a:solidFill>
                  <a:latin typeface="+mj-ea"/>
                  <a:ea typeface="+mj-ea"/>
                  <a:cs typeface="Times New Roman" panose="02020603050405020304" pitchFamily="18" charset="0"/>
                </a:rPr>
                <a:t>03</a:t>
              </a:r>
              <a:endParaRPr kumimoji="0" lang="zh-CN" altLang="en-US" sz="4000" b="0" i="0" u="none" strike="noStrike" kern="100" cap="none" spc="0" normalizeH="0" baseline="0" noProof="0" dirty="0">
                <a:ln>
                  <a:noFill/>
                </a:ln>
                <a:solidFill>
                  <a:schemeClr val="bg1"/>
                </a:solidFill>
                <a:effectLst/>
                <a:uLnTx/>
                <a:uFillTx/>
                <a:latin typeface="+mj-ea"/>
                <a:ea typeface="+mj-ea"/>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8F09E8C-AC9D-E77C-716E-419399354EA9}"/>
              </a:ext>
            </a:extLst>
          </p:cNvPr>
          <p:cNvPicPr>
            <a:picLocks noChangeAspect="1"/>
          </p:cNvPicPr>
          <p:nvPr/>
        </p:nvPicPr>
        <p:blipFill rotWithShape="1">
          <a:blip r:embed="rId2"/>
          <a:srcRect t="-866" b="-1"/>
          <a:stretch/>
        </p:blipFill>
        <p:spPr>
          <a:xfrm>
            <a:off x="5139827" y="1573969"/>
            <a:ext cx="3204000" cy="2686776"/>
          </a:xfrm>
          <a:prstGeom prst="rect">
            <a:avLst/>
          </a:prstGeom>
        </p:spPr>
      </p:pic>
      <p:pic>
        <p:nvPicPr>
          <p:cNvPr id="22" name="图片 21">
            <a:extLst>
              <a:ext uri="{FF2B5EF4-FFF2-40B4-BE49-F238E27FC236}">
                <a16:creationId xmlns:a16="http://schemas.microsoft.com/office/drawing/2014/main" id="{ABB520AD-EE47-3A8D-8679-6FFA825C22EA}"/>
              </a:ext>
            </a:extLst>
          </p:cNvPr>
          <p:cNvPicPr>
            <a:picLocks noChangeAspect="1"/>
          </p:cNvPicPr>
          <p:nvPr/>
        </p:nvPicPr>
        <p:blipFill rotWithShape="1">
          <a:blip r:embed="rId3"/>
          <a:srcRect t="47966"/>
          <a:stretch/>
        </p:blipFill>
        <p:spPr>
          <a:xfrm>
            <a:off x="5139827" y="185869"/>
            <a:ext cx="3204000" cy="1418234"/>
          </a:xfrm>
          <a:prstGeom prst="rect">
            <a:avLst/>
          </a:prstGeom>
        </p:spPr>
      </p:pic>
      <p:pic>
        <p:nvPicPr>
          <p:cNvPr id="11" name="图片 10">
            <a:extLst>
              <a:ext uri="{FF2B5EF4-FFF2-40B4-BE49-F238E27FC236}">
                <a16:creationId xmlns:a16="http://schemas.microsoft.com/office/drawing/2014/main" id="{8345AD1E-AA9E-EF8D-9A62-8C1F8640ED31}"/>
              </a:ext>
            </a:extLst>
          </p:cNvPr>
          <p:cNvPicPr>
            <a:picLocks noChangeAspect="1"/>
          </p:cNvPicPr>
          <p:nvPr/>
        </p:nvPicPr>
        <p:blipFill>
          <a:blip r:embed="rId4"/>
          <a:stretch>
            <a:fillRect/>
          </a:stretch>
        </p:blipFill>
        <p:spPr>
          <a:xfrm>
            <a:off x="800173" y="990962"/>
            <a:ext cx="3204000" cy="3679594"/>
          </a:xfrm>
          <a:prstGeom prst="rect">
            <a:avLst/>
          </a:prstGeom>
        </p:spPr>
      </p:pic>
      <p:sp>
        <p:nvSpPr>
          <p:cNvPr id="3" name="文本框 6"/>
          <p:cNvSpPr txBox="1">
            <a:spLocks noChangeArrowheads="1"/>
          </p:cNvSpPr>
          <p:nvPr/>
        </p:nvSpPr>
        <p:spPr bwMode="auto">
          <a:xfrm>
            <a:off x="228600" y="60727"/>
            <a:ext cx="30267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accent1"/>
                </a:solidFill>
                <a:effectLst/>
                <a:uLnTx/>
                <a:uFillTx/>
                <a:latin typeface="+mj-ea"/>
                <a:ea typeface="+mj-ea"/>
              </a:rPr>
              <a:t>03 </a:t>
            </a:r>
            <a:r>
              <a:rPr lang="zh-CN" altLang="en-US" sz="2400" b="1" dirty="0">
                <a:solidFill>
                  <a:schemeClr val="accent1"/>
                </a:solidFill>
                <a:latin typeface="+mj-ea"/>
                <a:ea typeface="+mj-ea"/>
              </a:rPr>
              <a:t>多传感器传输策略</a:t>
            </a:r>
            <a:endParaRPr kumimoji="0" lang="zh-CN" altLang="en-US" sz="2400" b="1" i="0" u="none" strike="noStrike" kern="1200" cap="none" spc="0" normalizeH="0" baseline="0" noProof="0" dirty="0">
              <a:ln>
                <a:noFill/>
              </a:ln>
              <a:solidFill>
                <a:schemeClr val="accent1"/>
              </a:solidFill>
              <a:effectLst/>
              <a:uLnTx/>
              <a:uFillTx/>
              <a:latin typeface="+mj-ea"/>
              <a:ea typeface="+mj-ea"/>
            </a:endParaRPr>
          </a:p>
        </p:txBody>
      </p:sp>
      <p:sp>
        <p:nvSpPr>
          <p:cNvPr id="6" name="灯片编号占位符 5"/>
          <p:cNvSpPr>
            <a:spLocks noGrp="1"/>
          </p:cNvSpPr>
          <p:nvPr>
            <p:ph type="sldNum" sz="quarter" idx="4"/>
          </p:nvPr>
        </p:nvSpPr>
        <p:spPr/>
        <p:txBody>
          <a:bodyPr/>
          <a:lstStyle/>
          <a:p>
            <a:fld id="{EE3F9CDB-1F21-4789-A81E-8FEA25CE194B}" type="slidenum">
              <a:rPr lang="zh-CN" altLang="en-US" smtClean="0"/>
              <a:t>12</a:t>
            </a:fld>
            <a:endParaRPr lang="zh-CN" altLang="en-US"/>
          </a:p>
        </p:txBody>
      </p:sp>
      <p:sp>
        <p:nvSpPr>
          <p:cNvPr id="31" name="文本框 30"/>
          <p:cNvSpPr txBox="1"/>
          <p:nvPr/>
        </p:nvSpPr>
        <p:spPr>
          <a:xfrm>
            <a:off x="288926" y="640715"/>
            <a:ext cx="8626474" cy="446276"/>
          </a:xfrm>
          <a:prstGeom prst="rect">
            <a:avLst/>
          </a:prstGeom>
          <a:noFill/>
        </p:spPr>
        <p:txBody>
          <a:bodyPr wrap="square" numCol="2" rtlCol="0">
            <a:spAutoFit/>
          </a:bodyPr>
          <a:lstStyle/>
          <a:p>
            <a:pPr marL="285750" indent="-285750" fontAlgn="auto">
              <a:spcBef>
                <a:spcPts val="600"/>
              </a:spcBef>
              <a:spcAft>
                <a:spcPts val="600"/>
              </a:spcAft>
              <a:buFont typeface="Wingdings" panose="05000000000000000000" pitchFamily="2" charset="2"/>
              <a:buChar char="Ø"/>
            </a:pPr>
            <a:r>
              <a:rPr lang="en-US" altLang="zh-CN"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3.1</a:t>
            </a:r>
            <a:r>
              <a:rPr lang="zh-CN" altLang="en-US"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b="1" i="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Limited information </a:t>
            </a:r>
            <a:endParaRPr lang="en-US" altLang="zh-CN" b="1" i="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endParaRPr>
          </a:p>
        </p:txBody>
      </p:sp>
      <p:cxnSp>
        <p:nvCxnSpPr>
          <p:cNvPr id="17" name="直接连接符 16"/>
          <p:cNvCxnSpPr>
            <a:cxnSpLocks/>
          </p:cNvCxnSpPr>
          <p:nvPr/>
        </p:nvCxnSpPr>
        <p:spPr>
          <a:xfrm>
            <a:off x="5139827" y="1125721"/>
            <a:ext cx="2692534"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a:cxnSpLocks/>
          </p:cNvCxnSpPr>
          <p:nvPr/>
        </p:nvCxnSpPr>
        <p:spPr>
          <a:xfrm>
            <a:off x="2928776" y="1901717"/>
            <a:ext cx="953676"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a:cxnSpLocks/>
          </p:cNvCxnSpPr>
          <p:nvPr/>
        </p:nvCxnSpPr>
        <p:spPr>
          <a:xfrm>
            <a:off x="1127641" y="3350767"/>
            <a:ext cx="2410038"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a:cxnSpLocks/>
          </p:cNvCxnSpPr>
          <p:nvPr/>
        </p:nvCxnSpPr>
        <p:spPr>
          <a:xfrm>
            <a:off x="3621005" y="2046622"/>
            <a:ext cx="383168"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E7F2729B-1E33-F9D6-27D6-7054E29480BC}"/>
              </a:ext>
            </a:extLst>
          </p:cNvPr>
          <p:cNvCxnSpPr>
            <a:cxnSpLocks/>
          </p:cNvCxnSpPr>
          <p:nvPr/>
        </p:nvCxnSpPr>
        <p:spPr>
          <a:xfrm>
            <a:off x="1127641" y="2169042"/>
            <a:ext cx="161513"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A49E367F-C4C4-EF98-0CC3-7B883A07F795}"/>
              </a:ext>
            </a:extLst>
          </p:cNvPr>
          <p:cNvCxnSpPr>
            <a:cxnSpLocks/>
          </p:cNvCxnSpPr>
          <p:nvPr/>
        </p:nvCxnSpPr>
        <p:spPr>
          <a:xfrm>
            <a:off x="1120146" y="4228164"/>
            <a:ext cx="2410038"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pic>
        <p:nvPicPr>
          <p:cNvPr id="29" name="图片 28">
            <a:extLst>
              <a:ext uri="{FF2B5EF4-FFF2-40B4-BE49-F238E27FC236}">
                <a16:creationId xmlns:a16="http://schemas.microsoft.com/office/drawing/2014/main" id="{5992AE0C-BE0D-B761-D651-E8DCC7A572F8}"/>
              </a:ext>
            </a:extLst>
          </p:cNvPr>
          <p:cNvPicPr>
            <a:picLocks noChangeAspect="1"/>
          </p:cNvPicPr>
          <p:nvPr/>
        </p:nvPicPr>
        <p:blipFill rotWithShape="1">
          <a:blip r:embed="rId5"/>
          <a:srcRect l="-520" t="32939" r="520" b="53807"/>
          <a:stretch/>
        </p:blipFill>
        <p:spPr>
          <a:xfrm>
            <a:off x="5139827" y="4308370"/>
            <a:ext cx="3204000" cy="446276"/>
          </a:xfrm>
          <a:prstGeom prst="rect">
            <a:avLst/>
          </a:prstGeom>
        </p:spPr>
      </p:pic>
      <p:pic>
        <p:nvPicPr>
          <p:cNvPr id="32" name="图片 31">
            <a:extLst>
              <a:ext uri="{FF2B5EF4-FFF2-40B4-BE49-F238E27FC236}">
                <a16:creationId xmlns:a16="http://schemas.microsoft.com/office/drawing/2014/main" id="{13430942-8D7F-6ECB-F36C-32FBEBD8FF54}"/>
              </a:ext>
            </a:extLst>
          </p:cNvPr>
          <p:cNvPicPr>
            <a:picLocks noChangeAspect="1"/>
          </p:cNvPicPr>
          <p:nvPr/>
        </p:nvPicPr>
        <p:blipFill>
          <a:blip r:embed="rId6"/>
          <a:stretch>
            <a:fillRect/>
          </a:stretch>
        </p:blipFill>
        <p:spPr>
          <a:xfrm>
            <a:off x="860135" y="4724816"/>
            <a:ext cx="1903634" cy="180000"/>
          </a:xfrm>
          <a:prstGeom prst="rect">
            <a:avLst/>
          </a:prstGeom>
        </p:spPr>
      </p:pic>
      <p:pic>
        <p:nvPicPr>
          <p:cNvPr id="34" name="图片 33">
            <a:extLst>
              <a:ext uri="{FF2B5EF4-FFF2-40B4-BE49-F238E27FC236}">
                <a16:creationId xmlns:a16="http://schemas.microsoft.com/office/drawing/2014/main" id="{EDE0BF9A-F346-96B8-2011-636AD98F2E69}"/>
              </a:ext>
            </a:extLst>
          </p:cNvPr>
          <p:cNvPicPr>
            <a:picLocks noChangeAspect="1"/>
          </p:cNvPicPr>
          <p:nvPr/>
        </p:nvPicPr>
        <p:blipFill>
          <a:blip r:embed="rId7"/>
          <a:stretch>
            <a:fillRect/>
          </a:stretch>
        </p:blipFill>
        <p:spPr>
          <a:xfrm>
            <a:off x="2928776" y="4724816"/>
            <a:ext cx="960000" cy="180000"/>
          </a:xfrm>
          <a:prstGeom prst="rect">
            <a:avLst/>
          </a:prstGeom>
        </p:spPr>
      </p:pic>
      <p:cxnSp>
        <p:nvCxnSpPr>
          <p:cNvPr id="35" name="直接连接符 34">
            <a:extLst>
              <a:ext uri="{FF2B5EF4-FFF2-40B4-BE49-F238E27FC236}">
                <a16:creationId xmlns:a16="http://schemas.microsoft.com/office/drawing/2014/main" id="{04265D45-BCF9-0B2F-9B43-A0BC7EA91B65}"/>
              </a:ext>
            </a:extLst>
          </p:cNvPr>
          <p:cNvCxnSpPr>
            <a:cxnSpLocks/>
          </p:cNvCxnSpPr>
          <p:nvPr/>
        </p:nvCxnSpPr>
        <p:spPr>
          <a:xfrm>
            <a:off x="2878111" y="4555504"/>
            <a:ext cx="949468"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 name="直接连接符 3">
            <a:extLst>
              <a:ext uri="{FF2B5EF4-FFF2-40B4-BE49-F238E27FC236}">
                <a16:creationId xmlns:a16="http://schemas.microsoft.com/office/drawing/2014/main" id="{0123C8D9-E53F-A5E0-453B-A7F9157A3783}"/>
              </a:ext>
            </a:extLst>
          </p:cNvPr>
          <p:cNvCxnSpPr>
            <a:cxnSpLocks/>
          </p:cNvCxnSpPr>
          <p:nvPr/>
        </p:nvCxnSpPr>
        <p:spPr>
          <a:xfrm>
            <a:off x="5139827" y="3099222"/>
            <a:ext cx="2565119"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5129D502-5F28-F068-17B1-656DF48D7590}"/>
              </a:ext>
            </a:extLst>
          </p:cNvPr>
          <p:cNvCxnSpPr>
            <a:cxnSpLocks/>
          </p:cNvCxnSpPr>
          <p:nvPr/>
        </p:nvCxnSpPr>
        <p:spPr>
          <a:xfrm>
            <a:off x="5139827" y="4228164"/>
            <a:ext cx="1650716"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FCA229DC-21F9-55CF-F025-E3E24E2A9DFF}"/>
              </a:ext>
            </a:extLst>
          </p:cNvPr>
          <p:cNvPicPr>
            <a:picLocks noChangeAspect="1"/>
          </p:cNvPicPr>
          <p:nvPr/>
        </p:nvPicPr>
        <p:blipFill rotWithShape="1">
          <a:blip r:embed="rId2"/>
          <a:srcRect l="62727" t="53071" r="13278" b="42297"/>
          <a:stretch/>
        </p:blipFill>
        <p:spPr>
          <a:xfrm>
            <a:off x="4137419" y="2308523"/>
            <a:ext cx="2652121" cy="288000"/>
          </a:xfrm>
          <a:prstGeom prst="rect">
            <a:avLst/>
          </a:prstGeom>
        </p:spPr>
      </p:pic>
      <p:sp>
        <p:nvSpPr>
          <p:cNvPr id="3" name="文本框 6"/>
          <p:cNvSpPr txBox="1">
            <a:spLocks noChangeArrowheads="1"/>
          </p:cNvSpPr>
          <p:nvPr/>
        </p:nvSpPr>
        <p:spPr bwMode="auto">
          <a:xfrm>
            <a:off x="228600" y="60727"/>
            <a:ext cx="31486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accent1"/>
                </a:solidFill>
                <a:effectLst/>
                <a:uLnTx/>
                <a:uFillTx/>
                <a:latin typeface="+mj-ea"/>
                <a:ea typeface="+mj-ea"/>
              </a:rPr>
              <a:t>03 </a:t>
            </a:r>
            <a:r>
              <a:rPr lang="zh-CN" altLang="en-US" sz="2400" b="1" dirty="0">
                <a:solidFill>
                  <a:schemeClr val="accent1"/>
                </a:solidFill>
                <a:latin typeface="+mj-ea"/>
                <a:ea typeface="+mj-ea"/>
              </a:rPr>
              <a:t>多传感器传输策略</a:t>
            </a:r>
            <a:endParaRPr kumimoji="0" lang="zh-CN" altLang="en-US" sz="2400" b="1" i="0" u="none" strike="noStrike" kern="1200" cap="none" spc="0" normalizeH="0" baseline="0" noProof="0" dirty="0">
              <a:ln>
                <a:noFill/>
              </a:ln>
              <a:solidFill>
                <a:schemeClr val="accent1"/>
              </a:solidFill>
              <a:effectLst/>
              <a:uLnTx/>
              <a:uFillTx/>
              <a:latin typeface="+mj-ea"/>
              <a:ea typeface="+mj-ea"/>
            </a:endParaRPr>
          </a:p>
        </p:txBody>
      </p:sp>
      <p:sp>
        <p:nvSpPr>
          <p:cNvPr id="6" name="灯片编号占位符 5"/>
          <p:cNvSpPr>
            <a:spLocks noGrp="1"/>
          </p:cNvSpPr>
          <p:nvPr>
            <p:ph type="sldNum" sz="quarter" idx="4"/>
          </p:nvPr>
        </p:nvSpPr>
        <p:spPr/>
        <p:txBody>
          <a:bodyPr/>
          <a:lstStyle/>
          <a:p>
            <a:fld id="{EE3F9CDB-1F21-4789-A81E-8FEA25CE194B}" type="slidenum">
              <a:rPr lang="zh-CN" altLang="en-US" smtClean="0"/>
              <a:t>13</a:t>
            </a:fld>
            <a:endParaRPr lang="zh-CN" altLang="en-US"/>
          </a:p>
        </p:txBody>
      </p:sp>
      <p:sp>
        <p:nvSpPr>
          <p:cNvPr id="31" name="文本框 30"/>
          <p:cNvSpPr txBox="1"/>
          <p:nvPr/>
        </p:nvSpPr>
        <p:spPr>
          <a:xfrm>
            <a:off x="288925" y="640715"/>
            <a:ext cx="8457835" cy="2231316"/>
          </a:xfrm>
          <a:prstGeom prst="rect">
            <a:avLst/>
          </a:prstGeom>
          <a:noFill/>
        </p:spPr>
        <p:txBody>
          <a:bodyPr wrap="square" rtlCol="0">
            <a:spAutoFit/>
          </a:bodyPr>
          <a:lstStyle/>
          <a:p>
            <a:pPr marL="285750" indent="-285750" fontAlgn="auto">
              <a:spcBef>
                <a:spcPts val="600"/>
              </a:spcBef>
              <a:spcAft>
                <a:spcPts val="600"/>
              </a:spcAft>
              <a:buFont typeface="Wingdings" panose="05000000000000000000" pitchFamily="2" charset="2"/>
              <a:buChar char="Ø"/>
            </a:pPr>
            <a:r>
              <a:rPr lang="en-US" altLang="zh-CN"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3.1</a:t>
            </a:r>
            <a:r>
              <a:rPr lang="en-US" altLang="zh-CN" b="1" i="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Limited information </a:t>
            </a:r>
            <a:endParaRPr lang="en-US" altLang="zh-CN" sz="1400" b="1" dirty="0">
              <a:solidFill>
                <a:srgbClr val="485275"/>
              </a:solidFill>
              <a:latin typeface="Times New Roman" panose="02020603050405020304" pitchFamily="18" charset="0"/>
              <a:ea typeface="宋体" panose="02010600030101010101" pitchFamily="2" charset="-122"/>
              <a:cs typeface="Times New Roman" panose="02020603050405020304" pitchFamily="18" charset="0"/>
            </a:endParaRPr>
          </a:p>
          <a:p>
            <a:pPr>
              <a:lnSpc>
                <a:spcPct val="120000"/>
              </a:lnSpc>
            </a:pP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1400" b="1" dirty="0">
                <a:solidFill>
                  <a:srgbClr val="485275"/>
                </a:solidFill>
                <a:latin typeface="Times New Roman" panose="02020603050405020304" pitchFamily="18" charset="0"/>
                <a:ea typeface="宋体" panose="02010600030101010101" pitchFamily="2" charset="-122"/>
                <a:cs typeface="Times New Roman" panose="02020603050405020304" pitchFamily="18" charset="0"/>
              </a:rPr>
              <a:t>Q-learning</a:t>
            </a:r>
            <a:r>
              <a:rPr lang="zh-CN" altLang="en-US" sz="1400" b="1" dirty="0">
                <a:solidFill>
                  <a:srgbClr val="485275"/>
                </a:solidFill>
                <a:latin typeface="Times New Roman" panose="02020603050405020304" pitchFamily="18" charset="0"/>
                <a:ea typeface="宋体" panose="02010600030101010101" pitchFamily="2" charset="-122"/>
                <a:cs typeface="Times New Roman" panose="02020603050405020304" pitchFamily="18" charset="0"/>
              </a:rPr>
              <a:t>求解步骤</a:t>
            </a:r>
            <a:endParaRPr lang="en-US" altLang="zh-CN" sz="1400" b="1" dirty="0">
              <a:solidFill>
                <a:srgbClr val="485275"/>
              </a:solidFill>
              <a:latin typeface="Times New Roman" panose="02020603050405020304" pitchFamily="18" charset="0"/>
              <a:ea typeface="宋体" panose="02010600030101010101" pitchFamily="2" charset="-122"/>
              <a:cs typeface="Times New Roman" panose="02020603050405020304" pitchFamily="18" charset="0"/>
            </a:endParaRPr>
          </a:p>
          <a:p>
            <a:pPr>
              <a:lnSpc>
                <a:spcPct val="120000"/>
              </a:lnSpc>
            </a:pPr>
            <a:r>
              <a:rPr lang="en-US" altLang="zh-CN" sz="14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400" b="1" dirty="0">
                <a:latin typeface="Times New Roman" panose="02020603050405020304" pitchFamily="18" charset="0"/>
                <a:ea typeface="宋体" panose="02010600030101010101" pitchFamily="2" charset="-122"/>
                <a:cs typeface="Times New Roman" panose="02020603050405020304" pitchFamily="18" charset="0"/>
              </a:rPr>
              <a:t>1.</a:t>
            </a:r>
            <a:r>
              <a:rPr lang="en-US" altLang="zh-CN" sz="14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初始化 </a:t>
            </a:r>
            <a:r>
              <a:rPr lang="en-US" altLang="zh-CN" sz="1400" i="1" dirty="0">
                <a:latin typeface="Times New Roman" panose="02020603050405020304" pitchFamily="18" charset="0"/>
                <a:ea typeface="宋体" panose="02010600030101010101" pitchFamily="2" charset="-122"/>
                <a:cs typeface="Times New Roman" panose="02020603050405020304" pitchFamily="18" charset="0"/>
              </a:rPr>
              <a:t>Q </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表，通常初始化为 </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0 </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a:t>
            </a:r>
            <a:endParaRPr lang="en-US" altLang="zh-CN" sz="1400" dirty="0">
              <a:latin typeface="Times New Roman" panose="02020603050405020304" pitchFamily="18" charset="0"/>
              <a:ea typeface="宋体" panose="02010600030101010101" pitchFamily="2" charset="-122"/>
              <a:cs typeface="Times New Roman" panose="02020603050405020304" pitchFamily="18" charset="0"/>
            </a:endParaRPr>
          </a:p>
          <a:p>
            <a:pPr>
              <a:lnSpc>
                <a:spcPct val="120000"/>
              </a:lnSpc>
            </a:pP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1400" b="1" dirty="0">
                <a:latin typeface="Times New Roman" panose="02020603050405020304" pitchFamily="18" charset="0"/>
                <a:ea typeface="宋体" panose="02010600030101010101" pitchFamily="2" charset="-122"/>
                <a:cs typeface="Times New Roman" panose="02020603050405020304" pitchFamily="18" charset="0"/>
              </a:rPr>
              <a:t>2. </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智能体处于状态 </a:t>
            </a:r>
            <a:r>
              <a:rPr lang="en-US" altLang="zh-CN" sz="1400" i="1" dirty="0">
                <a:latin typeface="Times New Roman" panose="02020603050405020304" pitchFamily="18" charset="0"/>
                <a:ea typeface="宋体" panose="02010600030101010101" pitchFamily="2" charset="-122"/>
                <a:cs typeface="Times New Roman" panose="02020603050405020304" pitchFamily="18" charset="0"/>
              </a:rPr>
              <a:t>S </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，使用策略，从 </a:t>
            </a:r>
            <a:r>
              <a:rPr lang="en-US" altLang="zh-CN" sz="1400" i="1" dirty="0">
                <a:latin typeface="Times New Roman" panose="02020603050405020304" pitchFamily="18" charset="0"/>
                <a:ea typeface="宋体" panose="02010600030101010101" pitchFamily="2" charset="-122"/>
                <a:cs typeface="Times New Roman" panose="02020603050405020304" pitchFamily="18" charset="0"/>
              </a:rPr>
              <a:t>Q </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表中选择动作，假设此时选择动作 </a:t>
            </a:r>
            <a:r>
              <a:rPr lang="en-US" altLang="zh-CN" sz="1400" i="1" dirty="0">
                <a:latin typeface="Times New Roman" panose="02020603050405020304" pitchFamily="18" charset="0"/>
                <a:ea typeface="宋体" panose="02010600030101010101" pitchFamily="2" charset="-122"/>
                <a:cs typeface="Times New Roman" panose="02020603050405020304" pitchFamily="18" charset="0"/>
              </a:rPr>
              <a:t>a </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1400" i="1" dirty="0">
                <a:latin typeface="Times New Roman" panose="02020603050405020304" pitchFamily="18" charset="0"/>
                <a:ea typeface="宋体" panose="02010600030101010101" pitchFamily="2" charset="-122"/>
                <a:cs typeface="Times New Roman" panose="02020603050405020304" pitchFamily="18" charset="0"/>
              </a:rPr>
              <a:t>Q </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表对应的值为 </a:t>
            </a:r>
            <a:r>
              <a:rPr lang="en-US" altLang="zh-CN" sz="1400" i="1" dirty="0">
                <a:latin typeface="Times New Roman" panose="02020603050405020304" pitchFamily="18" charset="0"/>
                <a:ea typeface="宋体" panose="02010600030101010101" pitchFamily="2" charset="-122"/>
                <a:cs typeface="Times New Roman" panose="02020603050405020304" pitchFamily="18" charset="0"/>
              </a:rPr>
              <a:t>Q</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1400" i="1" dirty="0" err="1">
                <a:latin typeface="Times New Roman" panose="02020603050405020304" pitchFamily="18" charset="0"/>
                <a:ea typeface="宋体" panose="02010600030101010101" pitchFamily="2" charset="-122"/>
                <a:cs typeface="Times New Roman" panose="02020603050405020304" pitchFamily="18" charset="0"/>
              </a:rPr>
              <a:t>s</a:t>
            </a:r>
            <a:r>
              <a:rPr lang="en-US" altLang="zh-CN" sz="1400" dirty="0" err="1">
                <a:latin typeface="Times New Roman" panose="02020603050405020304" pitchFamily="18" charset="0"/>
                <a:ea typeface="宋体" panose="02010600030101010101" pitchFamily="2" charset="-122"/>
                <a:cs typeface="Times New Roman" panose="02020603050405020304" pitchFamily="18" charset="0"/>
              </a:rPr>
              <a:t>,</a:t>
            </a:r>
            <a:r>
              <a:rPr lang="en-US" altLang="zh-CN" sz="1400" i="1" dirty="0" err="1">
                <a:latin typeface="Times New Roman" panose="02020603050405020304" pitchFamily="18" charset="0"/>
                <a:ea typeface="宋体" panose="02010600030101010101" pitchFamily="2" charset="-122"/>
                <a:cs typeface="Times New Roman" panose="02020603050405020304" pitchFamily="18" charset="0"/>
              </a:rPr>
              <a:t>a</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 </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a:t>
            </a:r>
            <a:endParaRPr lang="en-US" altLang="zh-CN" sz="1400" dirty="0">
              <a:latin typeface="Times New Roman" panose="02020603050405020304" pitchFamily="18" charset="0"/>
              <a:ea typeface="宋体" panose="02010600030101010101" pitchFamily="2" charset="-122"/>
              <a:cs typeface="Times New Roman" panose="02020603050405020304" pitchFamily="18" charset="0"/>
            </a:endParaRPr>
          </a:p>
          <a:p>
            <a:pPr>
              <a:lnSpc>
                <a:spcPct val="120000"/>
              </a:lnSpc>
            </a:pP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1400" b="1" dirty="0">
                <a:latin typeface="Times New Roman" panose="02020603050405020304" pitchFamily="18" charset="0"/>
                <a:ea typeface="宋体" panose="02010600030101010101" pitchFamily="2" charset="-122"/>
                <a:cs typeface="Times New Roman" panose="02020603050405020304" pitchFamily="18" charset="0"/>
              </a:rPr>
              <a:t>3.</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 </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做完 </a:t>
            </a:r>
            <a:r>
              <a:rPr lang="en-US" altLang="zh-CN" sz="1400" i="1" dirty="0">
                <a:latin typeface="Times New Roman" panose="02020603050405020304" pitchFamily="18" charset="0"/>
                <a:ea typeface="宋体" panose="02010600030101010101" pitchFamily="2" charset="-122"/>
                <a:cs typeface="Times New Roman" panose="02020603050405020304" pitchFamily="18" charset="0"/>
              </a:rPr>
              <a:t>a </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这个动作后，从奖励表中可以看出 </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1400" i="1" dirty="0" err="1">
                <a:latin typeface="Times New Roman" panose="02020603050405020304" pitchFamily="18" charset="0"/>
                <a:ea typeface="宋体" panose="02010600030101010101" pitchFamily="2" charset="-122"/>
                <a:cs typeface="Times New Roman" panose="02020603050405020304" pitchFamily="18" charset="0"/>
              </a:rPr>
              <a:t>s</a:t>
            </a:r>
            <a:r>
              <a:rPr lang="en-US" altLang="zh-CN" sz="1400" dirty="0" err="1">
                <a:latin typeface="Times New Roman" panose="02020603050405020304" pitchFamily="18" charset="0"/>
                <a:ea typeface="宋体" panose="02010600030101010101" pitchFamily="2" charset="-122"/>
                <a:cs typeface="Times New Roman" panose="02020603050405020304" pitchFamily="18" charset="0"/>
              </a:rPr>
              <a:t>,</a:t>
            </a:r>
            <a:r>
              <a:rPr lang="en-US" altLang="zh-CN" sz="1400" i="1" dirty="0" err="1">
                <a:latin typeface="Times New Roman" panose="02020603050405020304" pitchFamily="18" charset="0"/>
                <a:ea typeface="宋体" panose="02010600030101010101" pitchFamily="2" charset="-122"/>
                <a:cs typeface="Times New Roman" panose="02020603050405020304" pitchFamily="18" charset="0"/>
              </a:rPr>
              <a:t>a</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 </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对应的奖励为 </a:t>
            </a:r>
            <a:r>
              <a:rPr lang="en-US" altLang="zh-CN" sz="1400" i="1" dirty="0">
                <a:latin typeface="Times New Roman" panose="02020603050405020304" pitchFamily="18" charset="0"/>
                <a:ea typeface="宋体" panose="02010600030101010101" pitchFamily="2" charset="-122"/>
                <a:cs typeface="Times New Roman" panose="02020603050405020304" pitchFamily="18" charset="0"/>
              </a:rPr>
              <a:t>r </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，此时状态由 </a:t>
            </a:r>
            <a:r>
              <a:rPr lang="en-US" altLang="zh-CN" sz="1400" i="1" dirty="0">
                <a:latin typeface="Times New Roman" panose="02020603050405020304" pitchFamily="18" charset="0"/>
                <a:ea typeface="宋体" panose="02010600030101010101" pitchFamily="2" charset="-122"/>
                <a:cs typeface="Times New Roman" panose="02020603050405020304" pitchFamily="18" charset="0"/>
              </a:rPr>
              <a:t>S </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进入下一状态 </a:t>
            </a:r>
            <a:r>
              <a:rPr lang="en-US" altLang="zh-CN" sz="1400" i="1" dirty="0">
                <a:latin typeface="Times New Roman" panose="02020603050405020304" pitchFamily="18" charset="0"/>
                <a:ea typeface="宋体" panose="02010600030101010101" pitchFamily="2" charset="-122"/>
                <a:cs typeface="Times New Roman" panose="02020603050405020304" pitchFamily="18" charset="0"/>
              </a:rPr>
              <a:t>S’ </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a:t>
            </a:r>
            <a:endParaRPr lang="en-US" altLang="zh-CN" sz="1400" dirty="0">
              <a:latin typeface="Times New Roman" panose="02020603050405020304" pitchFamily="18" charset="0"/>
              <a:ea typeface="宋体" panose="02010600030101010101" pitchFamily="2" charset="-122"/>
              <a:cs typeface="Times New Roman" panose="02020603050405020304" pitchFamily="18" charset="0"/>
            </a:endParaRPr>
          </a:p>
          <a:p>
            <a:pPr>
              <a:lnSpc>
                <a:spcPct val="120000"/>
              </a:lnSpc>
            </a:pP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1400" b="1" dirty="0">
                <a:latin typeface="Times New Roman" panose="02020603050405020304" pitchFamily="18" charset="0"/>
                <a:ea typeface="宋体" panose="02010600030101010101" pitchFamily="2" charset="-122"/>
                <a:cs typeface="Times New Roman" panose="02020603050405020304" pitchFamily="18" charset="0"/>
              </a:rPr>
              <a:t>4. </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再从 </a:t>
            </a:r>
            <a:r>
              <a:rPr lang="en-US" altLang="zh-CN" sz="1400" i="1" dirty="0">
                <a:latin typeface="Times New Roman" panose="02020603050405020304" pitchFamily="18" charset="0"/>
                <a:ea typeface="宋体" panose="02010600030101010101" pitchFamily="2" charset="-122"/>
                <a:cs typeface="Times New Roman" panose="02020603050405020304" pitchFamily="18" charset="0"/>
              </a:rPr>
              <a:t>Q </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表中找处于动作 </a:t>
            </a:r>
            <a:r>
              <a:rPr lang="en-US" altLang="zh-CN" sz="1400" i="1" dirty="0">
                <a:latin typeface="Times New Roman" panose="02020603050405020304" pitchFamily="18" charset="0"/>
                <a:ea typeface="宋体" panose="02010600030101010101" pitchFamily="2" charset="-122"/>
                <a:cs typeface="Times New Roman" panose="02020603050405020304" pitchFamily="18" charset="0"/>
              </a:rPr>
              <a:t>S’ </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时，能使 </a:t>
            </a:r>
            <a:r>
              <a:rPr lang="en-US" altLang="zh-CN" sz="1400" i="1" dirty="0">
                <a:latin typeface="Times New Roman" panose="02020603050405020304" pitchFamily="18" charset="0"/>
                <a:ea typeface="宋体" panose="02010600030101010101" pitchFamily="2" charset="-122"/>
                <a:cs typeface="Times New Roman" panose="02020603050405020304" pitchFamily="18" charset="0"/>
              </a:rPr>
              <a:t>Q </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值最大的那个动作，即                   ，根据公式</a:t>
            </a:r>
            <a:endParaRPr lang="en-US" altLang="zh-CN" sz="1400" dirty="0">
              <a:latin typeface="Times New Roman" panose="02020603050405020304" pitchFamily="18" charset="0"/>
              <a:ea typeface="宋体" panose="02010600030101010101" pitchFamily="2" charset="-122"/>
              <a:cs typeface="Times New Roman" panose="02020603050405020304" pitchFamily="18" charset="0"/>
            </a:endParaRPr>
          </a:p>
          <a:p>
            <a:pPr>
              <a:lnSpc>
                <a:spcPct val="120000"/>
              </a:lnSpc>
            </a:pPr>
            <a:endParaRPr lang="en-US" altLang="zh-CN" sz="1400" dirty="0">
              <a:latin typeface="Times New Roman" panose="02020603050405020304" pitchFamily="18" charset="0"/>
              <a:ea typeface="宋体" panose="02010600030101010101" pitchFamily="2" charset="-122"/>
              <a:cs typeface="Times New Roman" panose="02020603050405020304" pitchFamily="18" charset="0"/>
            </a:endParaRPr>
          </a:p>
          <a:p>
            <a:pPr>
              <a:lnSpc>
                <a:spcPct val="120000"/>
              </a:lnSpc>
            </a:pP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更新 </a:t>
            </a:r>
            <a:r>
              <a:rPr lang="en-US" altLang="zh-CN" sz="1400" i="1" dirty="0">
                <a:latin typeface="Times New Roman" panose="02020603050405020304" pitchFamily="18" charset="0"/>
                <a:ea typeface="宋体" panose="02010600030101010101" pitchFamily="2" charset="-122"/>
                <a:cs typeface="Times New Roman" panose="02020603050405020304" pitchFamily="18" charset="0"/>
              </a:rPr>
              <a:t>Q </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表里 </a:t>
            </a:r>
            <a:r>
              <a:rPr lang="en-US" altLang="zh-CN" sz="1400" i="1" dirty="0">
                <a:latin typeface="Times New Roman" panose="02020603050405020304" pitchFamily="18" charset="0"/>
                <a:ea typeface="宋体" panose="02010600030101010101" pitchFamily="2" charset="-122"/>
                <a:cs typeface="Times New Roman" panose="02020603050405020304" pitchFamily="18" charset="0"/>
              </a:rPr>
              <a:t>Q</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1400" i="1" dirty="0" err="1">
                <a:latin typeface="Times New Roman" panose="02020603050405020304" pitchFamily="18" charset="0"/>
                <a:ea typeface="宋体" panose="02010600030101010101" pitchFamily="2" charset="-122"/>
                <a:cs typeface="Times New Roman" panose="02020603050405020304" pitchFamily="18" charset="0"/>
              </a:rPr>
              <a:t>s</a:t>
            </a:r>
            <a:r>
              <a:rPr lang="en-US" altLang="zh-CN" sz="1400" dirty="0" err="1">
                <a:latin typeface="Times New Roman" panose="02020603050405020304" pitchFamily="18" charset="0"/>
                <a:ea typeface="宋体" panose="02010600030101010101" pitchFamily="2" charset="-122"/>
                <a:cs typeface="Times New Roman" panose="02020603050405020304" pitchFamily="18" charset="0"/>
              </a:rPr>
              <a:t>,</a:t>
            </a:r>
            <a:r>
              <a:rPr lang="en-US" altLang="zh-CN" sz="1400" i="1" dirty="0" err="1">
                <a:latin typeface="Times New Roman" panose="02020603050405020304" pitchFamily="18" charset="0"/>
                <a:ea typeface="宋体" panose="02010600030101010101" pitchFamily="2" charset="-122"/>
                <a:cs typeface="Times New Roman" panose="02020603050405020304" pitchFamily="18" charset="0"/>
              </a:rPr>
              <a:t>a</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 </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的值．</a:t>
            </a:r>
          </a:p>
        </p:txBody>
      </p:sp>
      <p:graphicFrame>
        <p:nvGraphicFramePr>
          <p:cNvPr id="8" name="对象 7">
            <a:extLst>
              <a:ext uri="{FF2B5EF4-FFF2-40B4-BE49-F238E27FC236}">
                <a16:creationId xmlns:a16="http://schemas.microsoft.com/office/drawing/2014/main" id="{EC39E583-15A7-BCB6-6DBE-F23D527952E5}"/>
              </a:ext>
            </a:extLst>
          </p:cNvPr>
          <p:cNvGraphicFramePr>
            <a:graphicFrameLocks noChangeAspect="1"/>
          </p:cNvGraphicFramePr>
          <p:nvPr>
            <p:extLst>
              <p:ext uri="{D42A27DB-BD31-4B8C-83A1-F6EECF244321}">
                <p14:modId xmlns:p14="http://schemas.microsoft.com/office/powerpoint/2010/main" val="2640308959"/>
              </p:ext>
            </p:extLst>
          </p:nvPr>
        </p:nvGraphicFramePr>
        <p:xfrm>
          <a:off x="5697103" y="2062995"/>
          <a:ext cx="817599" cy="286877"/>
        </p:xfrm>
        <a:graphic>
          <a:graphicData uri="http://schemas.openxmlformats.org/presentationml/2006/ole">
            <mc:AlternateContent xmlns:mc="http://schemas.openxmlformats.org/markup-compatibility/2006">
              <mc:Choice xmlns:v="urn:schemas-microsoft-com:vml" Requires="v">
                <p:oleObj name="Equation" r:id="rId3" imgW="17373600" imgH="6096000" progId="Equation.DSMT4">
                  <p:embed/>
                </p:oleObj>
              </mc:Choice>
              <mc:Fallback>
                <p:oleObj name="Equation" r:id="rId3" imgW="17373600" imgH="6096000" progId="Equation.DSMT4">
                  <p:embed/>
                  <p:pic>
                    <p:nvPicPr>
                      <p:cNvPr id="8" name="对象 7">
                        <a:extLst>
                          <a:ext uri="{FF2B5EF4-FFF2-40B4-BE49-F238E27FC236}">
                            <a16:creationId xmlns:a16="http://schemas.microsoft.com/office/drawing/2014/main" id="{EC39E583-15A7-BCB6-6DBE-F23D527952E5}"/>
                          </a:ext>
                        </a:extLst>
                      </p:cNvPr>
                      <p:cNvPicPr/>
                      <p:nvPr/>
                    </p:nvPicPr>
                    <p:blipFill>
                      <a:blip r:embed="rId4"/>
                      <a:stretch>
                        <a:fillRect/>
                      </a:stretch>
                    </p:blipFill>
                    <p:spPr>
                      <a:xfrm>
                        <a:off x="5697103" y="2062995"/>
                        <a:ext cx="817599" cy="286877"/>
                      </a:xfrm>
                      <a:prstGeom prst="rect">
                        <a:avLst/>
                      </a:prstGeom>
                    </p:spPr>
                  </p:pic>
                </p:oleObj>
              </mc:Fallback>
            </mc:AlternateContent>
          </a:graphicData>
        </a:graphic>
      </p:graphicFrame>
      <p:graphicFrame>
        <p:nvGraphicFramePr>
          <p:cNvPr id="12" name="表格 5">
            <a:extLst>
              <a:ext uri="{FF2B5EF4-FFF2-40B4-BE49-F238E27FC236}">
                <a16:creationId xmlns:a16="http://schemas.microsoft.com/office/drawing/2014/main" id="{03BE7EBC-956F-9CAE-3464-C782B44BB742}"/>
              </a:ext>
            </a:extLst>
          </p:cNvPr>
          <p:cNvGraphicFramePr>
            <a:graphicFrameLocks noGrp="1"/>
          </p:cNvGraphicFramePr>
          <p:nvPr>
            <p:extLst>
              <p:ext uri="{D42A27DB-BD31-4B8C-83A1-F6EECF244321}">
                <p14:modId xmlns:p14="http://schemas.microsoft.com/office/powerpoint/2010/main" val="1936463791"/>
              </p:ext>
            </p:extLst>
          </p:nvPr>
        </p:nvGraphicFramePr>
        <p:xfrm>
          <a:off x="657053" y="3131426"/>
          <a:ext cx="2747076" cy="1188720"/>
        </p:xfrm>
        <a:graphic>
          <a:graphicData uri="http://schemas.openxmlformats.org/drawingml/2006/table">
            <a:tbl>
              <a:tblPr firstRow="1" bandRow="1">
                <a:tableStyleId>{5C22544A-7EE6-4342-B048-85BDC9FD1C3A}</a:tableStyleId>
              </a:tblPr>
              <a:tblGrid>
                <a:gridCol w="1373538">
                  <a:extLst>
                    <a:ext uri="{9D8B030D-6E8A-4147-A177-3AD203B41FA5}">
                      <a16:colId xmlns:a16="http://schemas.microsoft.com/office/drawing/2014/main" val="20000"/>
                    </a:ext>
                  </a:extLst>
                </a:gridCol>
                <a:gridCol w="1373538">
                  <a:extLst>
                    <a:ext uri="{9D8B030D-6E8A-4147-A177-3AD203B41FA5}">
                      <a16:colId xmlns:a16="http://schemas.microsoft.com/office/drawing/2014/main" val="20001"/>
                    </a:ext>
                  </a:extLst>
                </a:gridCol>
              </a:tblGrid>
              <a:tr h="266227">
                <a:tc>
                  <a:txBody>
                    <a:bodyPr/>
                    <a:lstStyle/>
                    <a:p>
                      <a:pPr algn="ctr"/>
                      <a:r>
                        <a:rPr lang="zh-CN" altLang="en-US" dirty="0">
                          <a:latin typeface="Times New Roman" panose="02020603050405020304" pitchFamily="18" charset="0"/>
                          <a:ea typeface="宋体" panose="02010600030101010101" pitchFamily="2" charset="-122"/>
                          <a:cs typeface="Times New Roman" panose="02020603050405020304" pitchFamily="18" charset="0"/>
                        </a:rPr>
                        <a:t>（状态，动作）</a:t>
                      </a:r>
                    </a:p>
                  </a:txBody>
                  <a:tcPr/>
                </a:tc>
                <a:tc>
                  <a:txBody>
                    <a:bodyPr/>
                    <a:lstStyle/>
                    <a:p>
                      <a:pPr algn="ctr"/>
                      <a:r>
                        <a:rPr lang="zh-CN" altLang="en-US" dirty="0">
                          <a:latin typeface="Times New Roman" panose="02020603050405020304" pitchFamily="18" charset="0"/>
                          <a:ea typeface="宋体" panose="02010600030101010101" pitchFamily="2" charset="-122"/>
                          <a:cs typeface="Times New Roman" panose="02020603050405020304" pitchFamily="18" charset="0"/>
                        </a:rPr>
                        <a:t>奖励</a:t>
                      </a:r>
                    </a:p>
                  </a:txBody>
                  <a:tcPr/>
                </a:tc>
                <a:extLst>
                  <a:ext uri="{0D108BD9-81ED-4DB2-BD59-A6C34878D82A}">
                    <a16:rowId xmlns:a16="http://schemas.microsoft.com/office/drawing/2014/main" val="10000"/>
                  </a:ext>
                </a:extLst>
              </a:tr>
              <a:tr h="266227">
                <a:tc>
                  <a:txBody>
                    <a:bodyPr/>
                    <a:lstStyle/>
                    <a:p>
                      <a:pPr algn="ctr"/>
                      <a:r>
                        <a:rPr lang="en-US" altLang="zh-CN" i="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i="1" dirty="0" err="1">
                          <a:latin typeface="Times New Roman" panose="02020603050405020304" pitchFamily="18" charset="0"/>
                          <a:ea typeface="宋体" panose="02010600030101010101" pitchFamily="2" charset="-122"/>
                          <a:cs typeface="Times New Roman" panose="02020603050405020304" pitchFamily="18" charset="0"/>
                        </a:rPr>
                        <a:t>s</a:t>
                      </a:r>
                      <a:r>
                        <a:rPr lang="en-US" altLang="zh-CN" i="0" dirty="0" err="1">
                          <a:latin typeface="Times New Roman" panose="02020603050405020304" pitchFamily="18" charset="0"/>
                          <a:ea typeface="宋体" panose="02010600030101010101" pitchFamily="2" charset="-122"/>
                          <a:cs typeface="Times New Roman" panose="02020603050405020304" pitchFamily="18" charset="0"/>
                        </a:rPr>
                        <a:t>,</a:t>
                      </a:r>
                      <a:r>
                        <a:rPr lang="en-US" altLang="zh-CN" i="1" dirty="0" err="1">
                          <a:latin typeface="Times New Roman" panose="02020603050405020304" pitchFamily="18" charset="0"/>
                          <a:ea typeface="宋体" panose="02010600030101010101" pitchFamily="2" charset="-122"/>
                          <a:cs typeface="Times New Roman" panose="02020603050405020304" pitchFamily="18" charset="0"/>
                        </a:rPr>
                        <a:t>a</a:t>
                      </a:r>
                      <a:r>
                        <a:rPr lang="en-US" altLang="zh-CN" i="0" dirty="0">
                          <a:latin typeface="Times New Roman" panose="02020603050405020304" pitchFamily="18" charset="0"/>
                          <a:ea typeface="宋体" panose="02010600030101010101" pitchFamily="2" charset="-122"/>
                          <a:cs typeface="Times New Roman" panose="02020603050405020304" pitchFamily="18" charset="0"/>
                        </a:rPr>
                        <a:t>)</a:t>
                      </a:r>
                    </a:p>
                  </a:txBody>
                  <a:tcPr/>
                </a:tc>
                <a:tc>
                  <a:txBody>
                    <a:bodyPr/>
                    <a:lstStyle/>
                    <a:p>
                      <a:pPr algn="ctr"/>
                      <a:r>
                        <a:rPr lang="en-US" altLang="zh-CN" i="1" dirty="0">
                          <a:latin typeface="Times New Roman" panose="02020603050405020304" pitchFamily="18" charset="0"/>
                          <a:ea typeface="宋体" panose="02010600030101010101" pitchFamily="2" charset="-122"/>
                          <a:cs typeface="Times New Roman" panose="02020603050405020304" pitchFamily="18" charset="0"/>
                        </a:rPr>
                        <a:t>r</a:t>
                      </a:r>
                      <a:endParaRPr lang="zh-CN" altLang="en-US" i="1" dirty="0">
                        <a:latin typeface="Times New Roman" panose="02020603050405020304" pitchFamily="18" charset="0"/>
                        <a:ea typeface="宋体" panose="02010600030101010101" pitchFamily="2" charset="-122"/>
                        <a:cs typeface="Times New Roman" panose="02020603050405020304" pitchFamily="18" charset="0"/>
                      </a:endParaRPr>
                    </a:p>
                  </a:txBody>
                  <a:tcPr/>
                </a:tc>
                <a:extLst>
                  <a:ext uri="{0D108BD9-81ED-4DB2-BD59-A6C34878D82A}">
                    <a16:rowId xmlns:a16="http://schemas.microsoft.com/office/drawing/2014/main" val="10001"/>
                  </a:ext>
                </a:extLst>
              </a:tr>
              <a:tr h="266227">
                <a:tc>
                  <a:txBody>
                    <a:bodyPr/>
                    <a:lstStyle/>
                    <a:p>
                      <a:pPr algn="ctr"/>
                      <a:r>
                        <a:rPr lang="en-US" altLang="zh-CN" dirty="0">
                          <a:latin typeface="Times New Roman" panose="02020603050405020304" pitchFamily="18" charset="0"/>
                          <a:ea typeface="宋体" panose="02010600030101010101" pitchFamily="2" charset="-122"/>
                          <a:cs typeface="Times New Roman" panose="02020603050405020304" pitchFamily="18" charset="0"/>
                        </a:rPr>
                        <a:t>···</a:t>
                      </a:r>
                    </a:p>
                  </a:txBody>
                  <a:tcPr/>
                </a:tc>
                <a:tc>
                  <a:txBody>
                    <a:bodyPr/>
                    <a:lstStyle/>
                    <a:p>
                      <a:pPr algn="ctr"/>
                      <a:endParaRPr lang="zh-CN" altLang="en-US" i="1" dirty="0">
                        <a:latin typeface="Times New Roman" panose="02020603050405020304" pitchFamily="18" charset="0"/>
                        <a:ea typeface="宋体" panose="02010600030101010101" pitchFamily="2" charset="-122"/>
                        <a:cs typeface="Times New Roman" panose="02020603050405020304" pitchFamily="18" charset="0"/>
                      </a:endParaRPr>
                    </a:p>
                  </a:txBody>
                  <a:tcPr/>
                </a:tc>
                <a:extLst>
                  <a:ext uri="{0D108BD9-81ED-4DB2-BD59-A6C34878D82A}">
                    <a16:rowId xmlns:a16="http://schemas.microsoft.com/office/drawing/2014/main" val="10002"/>
                  </a:ext>
                </a:extLst>
              </a:tr>
              <a:tr h="266227">
                <a:tc>
                  <a:txBody>
                    <a:bodyPr/>
                    <a:lstStyle/>
                    <a:p>
                      <a:pPr algn="ctr"/>
                      <a:r>
                        <a:rPr lang="en-US" altLang="zh-CN" i="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i="1" dirty="0" err="1">
                          <a:latin typeface="Times New Roman" panose="02020603050405020304" pitchFamily="18" charset="0"/>
                          <a:ea typeface="宋体" panose="02010600030101010101" pitchFamily="2" charset="-122"/>
                          <a:cs typeface="Times New Roman" panose="02020603050405020304" pitchFamily="18" charset="0"/>
                        </a:rPr>
                        <a:t>s</a:t>
                      </a:r>
                      <a:r>
                        <a:rPr lang="en-US" altLang="zh-CN" i="0" baseline="0" dirty="0" err="1">
                          <a:latin typeface="Times New Roman" panose="02020603050405020304" pitchFamily="18" charset="0"/>
                          <a:ea typeface="宋体" panose="02010600030101010101" pitchFamily="2" charset="-122"/>
                          <a:cs typeface="Times New Roman" panose="02020603050405020304" pitchFamily="18" charset="0"/>
                        </a:rPr>
                        <a:t>’,</a:t>
                      </a:r>
                      <a:r>
                        <a:rPr lang="en-US" altLang="zh-CN" i="1" baseline="0" dirty="0" err="1">
                          <a:latin typeface="Times New Roman" panose="02020603050405020304" pitchFamily="18" charset="0"/>
                          <a:ea typeface="宋体" panose="02010600030101010101" pitchFamily="2" charset="-122"/>
                          <a:cs typeface="Times New Roman" panose="02020603050405020304" pitchFamily="18" charset="0"/>
                        </a:rPr>
                        <a:t>a</a:t>
                      </a:r>
                      <a:r>
                        <a:rPr lang="en-US" altLang="zh-CN" i="0" baseline="0" dirty="0">
                          <a:latin typeface="Times New Roman" panose="02020603050405020304" pitchFamily="18" charset="0"/>
                          <a:ea typeface="宋体" panose="02010600030101010101" pitchFamily="2" charset="-122"/>
                          <a:cs typeface="Times New Roman" panose="02020603050405020304" pitchFamily="18" charset="0"/>
                        </a:rPr>
                        <a:t>’)</a:t>
                      </a:r>
                      <a:endParaRPr lang="en-US" altLang="zh-CN" i="0" dirty="0">
                        <a:latin typeface="Times New Roman" panose="02020603050405020304" pitchFamily="18" charset="0"/>
                        <a:ea typeface="宋体" panose="02010600030101010101" pitchFamily="2" charset="-122"/>
                        <a:cs typeface="Times New Roman" panose="02020603050405020304" pitchFamily="18" charset="0"/>
                      </a:endParaRPr>
                    </a:p>
                  </a:txBody>
                  <a:tcPr/>
                </a:tc>
                <a:tc>
                  <a:txBody>
                    <a:bodyPr/>
                    <a:lstStyle/>
                    <a:p>
                      <a:pPr algn="ctr"/>
                      <a:endParaRPr lang="zh-CN" altLang="en-US" i="1" dirty="0">
                        <a:latin typeface="Times New Roman" panose="02020603050405020304" pitchFamily="18" charset="0"/>
                        <a:ea typeface="宋体" panose="02010600030101010101" pitchFamily="2" charset="-122"/>
                        <a:cs typeface="Times New Roman" panose="02020603050405020304" pitchFamily="18" charset="0"/>
                      </a:endParaRPr>
                    </a:p>
                  </a:txBody>
                  <a:tcPr/>
                </a:tc>
                <a:extLst>
                  <a:ext uri="{0D108BD9-81ED-4DB2-BD59-A6C34878D82A}">
                    <a16:rowId xmlns:a16="http://schemas.microsoft.com/office/drawing/2014/main" val="10003"/>
                  </a:ext>
                </a:extLst>
              </a:tr>
            </a:tbl>
          </a:graphicData>
        </a:graphic>
      </p:graphicFrame>
      <p:graphicFrame>
        <p:nvGraphicFramePr>
          <p:cNvPr id="13" name="表格 12">
            <a:extLst>
              <a:ext uri="{FF2B5EF4-FFF2-40B4-BE49-F238E27FC236}">
                <a16:creationId xmlns:a16="http://schemas.microsoft.com/office/drawing/2014/main" id="{661110F0-90DB-16A0-7AA1-973CA05BA236}"/>
              </a:ext>
            </a:extLst>
          </p:cNvPr>
          <p:cNvGraphicFramePr>
            <a:graphicFrameLocks noGrp="1"/>
          </p:cNvGraphicFramePr>
          <p:nvPr>
            <p:extLst>
              <p:ext uri="{D42A27DB-BD31-4B8C-83A1-F6EECF244321}">
                <p14:modId xmlns:p14="http://schemas.microsoft.com/office/powerpoint/2010/main" val="623135246"/>
              </p:ext>
            </p:extLst>
          </p:nvPr>
        </p:nvGraphicFramePr>
        <p:xfrm>
          <a:off x="3448698" y="3131426"/>
          <a:ext cx="3325852" cy="1188720"/>
        </p:xfrm>
        <a:graphic>
          <a:graphicData uri="http://schemas.openxmlformats.org/drawingml/2006/table">
            <a:tbl>
              <a:tblPr firstRow="1" bandRow="1">
                <a:tableStyleId>{5C22544A-7EE6-4342-B048-85BDC9FD1C3A}</a:tableStyleId>
              </a:tblPr>
              <a:tblGrid>
                <a:gridCol w="953642">
                  <a:extLst>
                    <a:ext uri="{9D8B030D-6E8A-4147-A177-3AD203B41FA5}">
                      <a16:colId xmlns:a16="http://schemas.microsoft.com/office/drawing/2014/main" val="20000"/>
                    </a:ext>
                  </a:extLst>
                </a:gridCol>
                <a:gridCol w="1152376">
                  <a:extLst>
                    <a:ext uri="{9D8B030D-6E8A-4147-A177-3AD203B41FA5}">
                      <a16:colId xmlns:a16="http://schemas.microsoft.com/office/drawing/2014/main" val="20001"/>
                    </a:ext>
                  </a:extLst>
                </a:gridCol>
                <a:gridCol w="594138">
                  <a:extLst>
                    <a:ext uri="{9D8B030D-6E8A-4147-A177-3AD203B41FA5}">
                      <a16:colId xmlns:a16="http://schemas.microsoft.com/office/drawing/2014/main" val="20002"/>
                    </a:ext>
                  </a:extLst>
                </a:gridCol>
                <a:gridCol w="625696">
                  <a:extLst>
                    <a:ext uri="{9D8B030D-6E8A-4147-A177-3AD203B41FA5}">
                      <a16:colId xmlns:a16="http://schemas.microsoft.com/office/drawing/2014/main" val="20003"/>
                    </a:ext>
                  </a:extLst>
                </a:gridCol>
              </a:tblGrid>
              <a:tr h="279856">
                <a:tc>
                  <a:txBody>
                    <a:bodyPr/>
                    <a:lstStyle/>
                    <a:p>
                      <a:pPr algn="ctr"/>
                      <a:r>
                        <a:rPr lang="zh-CN" altLang="en-US" dirty="0">
                          <a:latin typeface="Times New Roman" panose="02020603050405020304" pitchFamily="18" charset="0"/>
                          <a:ea typeface="宋体" panose="02010600030101010101" pitchFamily="2" charset="-122"/>
                          <a:cs typeface="Times New Roman" panose="02020603050405020304" pitchFamily="18" charset="0"/>
                        </a:rPr>
                        <a:t>状态</a:t>
                      </a:r>
                      <a:r>
                        <a:rPr lang="en-US" altLang="zh-CN" dirty="0">
                          <a:latin typeface="Times New Roman" panose="02020603050405020304" pitchFamily="18" charset="0"/>
                          <a:ea typeface="宋体" panose="02010600030101010101" pitchFamily="2" charset="-122"/>
                          <a:cs typeface="Times New Roman" panose="02020603050405020304" pitchFamily="18" charset="0"/>
                        </a:rPr>
                        <a:t>/</a:t>
                      </a:r>
                      <a:r>
                        <a:rPr lang="zh-CN" altLang="en-US" dirty="0">
                          <a:latin typeface="Times New Roman" panose="02020603050405020304" pitchFamily="18" charset="0"/>
                          <a:ea typeface="宋体" panose="02010600030101010101" pitchFamily="2" charset="-122"/>
                          <a:cs typeface="Times New Roman" panose="02020603050405020304" pitchFamily="18" charset="0"/>
                        </a:rPr>
                        <a:t>动作</a:t>
                      </a:r>
                    </a:p>
                  </a:txBody>
                  <a:tcPr/>
                </a:tc>
                <a:tc>
                  <a:txBody>
                    <a:bodyPr/>
                    <a:lstStyle/>
                    <a:p>
                      <a:pPr algn="ctr"/>
                      <a:r>
                        <a:rPr lang="en-US" altLang="zh-CN" i="1" dirty="0">
                          <a:latin typeface="Times New Roman" panose="02020603050405020304" pitchFamily="18" charset="0"/>
                          <a:ea typeface="宋体" panose="02010600030101010101" pitchFamily="2" charset="-122"/>
                          <a:cs typeface="Times New Roman" panose="02020603050405020304" pitchFamily="18" charset="0"/>
                        </a:rPr>
                        <a:t>a</a:t>
                      </a:r>
                      <a:endParaRPr lang="zh-CN" altLang="en-US" dirty="0">
                        <a:latin typeface="Times New Roman" panose="02020603050405020304" pitchFamily="18" charset="0"/>
                        <a:ea typeface="宋体" panose="02010600030101010101" pitchFamily="2" charset="-122"/>
                        <a:cs typeface="Times New Roman" panose="02020603050405020304" pitchFamily="18" charset="0"/>
                      </a:endParaRPr>
                    </a:p>
                  </a:txBody>
                  <a:tcPr/>
                </a:tc>
                <a:tc>
                  <a:txBody>
                    <a:bodyPr/>
                    <a:lstStyle/>
                    <a:p>
                      <a:pPr algn="ctr"/>
                      <a:r>
                        <a:rPr lang="en-US" altLang="zh-CN" dirty="0">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latin typeface="Times New Roman" panose="02020603050405020304" pitchFamily="18" charset="0"/>
                        <a:ea typeface="宋体" panose="02010600030101010101" pitchFamily="2" charset="-122"/>
                        <a:cs typeface="Times New Roman" panose="02020603050405020304" pitchFamily="18" charset="0"/>
                      </a:endParaRPr>
                    </a:p>
                  </a:txBody>
                  <a:tcPr/>
                </a:tc>
                <a:tc>
                  <a:txBody>
                    <a:bodyPr/>
                    <a:lstStyle/>
                    <a:p>
                      <a:pPr algn="ctr"/>
                      <a:r>
                        <a:rPr lang="en-US" altLang="zh-CN" i="1" dirty="0">
                          <a:latin typeface="Times New Roman" panose="02020603050405020304" pitchFamily="18" charset="0"/>
                          <a:ea typeface="宋体" panose="02010600030101010101" pitchFamily="2" charset="-122"/>
                          <a:cs typeface="Times New Roman" panose="02020603050405020304" pitchFamily="18" charset="0"/>
                        </a:rPr>
                        <a:t>a</a:t>
                      </a:r>
                      <a:r>
                        <a:rPr lang="en-US" altLang="zh-CN" i="1" baseline="-25000" dirty="0">
                          <a:latin typeface="Times New Roman" panose="02020603050405020304" pitchFamily="18" charset="0"/>
                          <a:ea typeface="宋体" panose="02010600030101010101" pitchFamily="2" charset="-122"/>
                          <a:cs typeface="Times New Roman" panose="02020603050405020304" pitchFamily="18" charset="0"/>
                        </a:rPr>
                        <a:t>n</a:t>
                      </a:r>
                      <a:endParaRPr lang="zh-CN" altLang="en-US" dirty="0">
                        <a:latin typeface="Times New Roman" panose="02020603050405020304" pitchFamily="18" charset="0"/>
                        <a:ea typeface="宋体" panose="02010600030101010101" pitchFamily="2" charset="-122"/>
                        <a:cs typeface="Times New Roman" panose="02020603050405020304" pitchFamily="18" charset="0"/>
                      </a:endParaRPr>
                    </a:p>
                  </a:txBody>
                  <a:tcPr/>
                </a:tc>
                <a:extLst>
                  <a:ext uri="{0D108BD9-81ED-4DB2-BD59-A6C34878D82A}">
                    <a16:rowId xmlns:a16="http://schemas.microsoft.com/office/drawing/2014/main" val="10000"/>
                  </a:ext>
                </a:extLst>
              </a:tr>
              <a:tr h="279856">
                <a:tc>
                  <a:txBody>
                    <a:bodyPr/>
                    <a:lstStyle/>
                    <a:p>
                      <a:pPr algn="ctr"/>
                      <a:r>
                        <a:rPr lang="en-US" altLang="zh-CN" i="1" dirty="0">
                          <a:latin typeface="Times New Roman" panose="02020603050405020304" pitchFamily="18" charset="0"/>
                          <a:ea typeface="宋体" panose="02010600030101010101" pitchFamily="2" charset="-122"/>
                          <a:cs typeface="Times New Roman" panose="02020603050405020304" pitchFamily="18" charset="0"/>
                        </a:rPr>
                        <a:t>S</a:t>
                      </a:r>
                      <a:endParaRPr lang="zh-CN" altLang="en-US" dirty="0">
                        <a:latin typeface="Times New Roman" panose="02020603050405020304" pitchFamily="18" charset="0"/>
                        <a:ea typeface="宋体" panose="02010600030101010101" pitchFamily="2" charset="-122"/>
                        <a:cs typeface="Times New Roman" panose="02020603050405020304" pitchFamily="18" charset="0"/>
                      </a:endParaRPr>
                    </a:p>
                  </a:txBody>
                  <a:tcPr/>
                </a:tc>
                <a:tc>
                  <a:txBody>
                    <a:bodyPr/>
                    <a:lstStyle/>
                    <a:p>
                      <a:pPr algn="ctr"/>
                      <a:r>
                        <a:rPr lang="en-US" altLang="zh-CN" i="1" dirty="0">
                          <a:latin typeface="Times New Roman" panose="02020603050405020304" pitchFamily="18" charset="0"/>
                          <a:ea typeface="宋体" panose="02010600030101010101" pitchFamily="2" charset="-122"/>
                          <a:cs typeface="Times New Roman" panose="02020603050405020304" pitchFamily="18" charset="0"/>
                        </a:rPr>
                        <a:t>Q</a:t>
                      </a:r>
                      <a:r>
                        <a:rPr lang="en-US" altLang="zh-CN" i="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i="1" dirty="0" err="1">
                          <a:latin typeface="Times New Roman" panose="02020603050405020304" pitchFamily="18" charset="0"/>
                          <a:ea typeface="宋体" panose="02010600030101010101" pitchFamily="2" charset="-122"/>
                          <a:cs typeface="Times New Roman" panose="02020603050405020304" pitchFamily="18" charset="0"/>
                        </a:rPr>
                        <a:t>s</a:t>
                      </a:r>
                      <a:r>
                        <a:rPr lang="en-US" altLang="zh-CN" i="0" dirty="0" err="1">
                          <a:latin typeface="Times New Roman" panose="02020603050405020304" pitchFamily="18" charset="0"/>
                          <a:ea typeface="宋体" panose="02010600030101010101" pitchFamily="2" charset="-122"/>
                          <a:cs typeface="Times New Roman" panose="02020603050405020304" pitchFamily="18" charset="0"/>
                        </a:rPr>
                        <a:t>,</a:t>
                      </a:r>
                      <a:r>
                        <a:rPr lang="en-US" altLang="zh-CN" i="1" dirty="0" err="1">
                          <a:latin typeface="Times New Roman" panose="02020603050405020304" pitchFamily="18" charset="0"/>
                          <a:ea typeface="宋体" panose="02010600030101010101" pitchFamily="2" charset="-122"/>
                          <a:cs typeface="Times New Roman" panose="02020603050405020304" pitchFamily="18" charset="0"/>
                        </a:rPr>
                        <a:t>a</a:t>
                      </a:r>
                      <a:r>
                        <a:rPr lang="en-US" altLang="zh-CN" i="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i="0" dirty="0">
                          <a:latin typeface="宋体" panose="02010600030101010101" pitchFamily="2" charset="-122"/>
                          <a:ea typeface="宋体" panose="02010600030101010101" pitchFamily="2" charset="-122"/>
                          <a:cs typeface="Times New Roman" panose="02020603050405020304" pitchFamily="18" charset="0"/>
                        </a:rPr>
                        <a:t>→</a:t>
                      </a:r>
                      <a:r>
                        <a:rPr lang="zh-CN" altLang="en-US" i="0" dirty="0">
                          <a:latin typeface="宋体" panose="02010600030101010101" pitchFamily="2" charset="-122"/>
                          <a:ea typeface="宋体" panose="02010600030101010101" pitchFamily="2" charset="-122"/>
                          <a:cs typeface="Times New Roman" panose="02020603050405020304" pitchFamily="18" charset="0"/>
                        </a:rPr>
                        <a:t>更新</a:t>
                      </a:r>
                      <a:endParaRPr lang="zh-CN" altLang="en-US" i="0" dirty="0">
                        <a:latin typeface="Times New Roman" panose="02020603050405020304" pitchFamily="18" charset="0"/>
                        <a:ea typeface="宋体" panose="02010600030101010101" pitchFamily="2" charset="-122"/>
                        <a:cs typeface="Times New Roman" panose="02020603050405020304" pitchFamily="18" charset="0"/>
                      </a:endParaRPr>
                    </a:p>
                  </a:txBody>
                  <a:tcPr/>
                </a:tc>
                <a:tc>
                  <a:txBody>
                    <a:bodyPr/>
                    <a:lstStyle/>
                    <a:p>
                      <a:pPr algn="ctr"/>
                      <a:endParaRPr lang="zh-CN" altLang="en-US" dirty="0">
                        <a:latin typeface="Times New Roman" panose="02020603050405020304" pitchFamily="18" charset="0"/>
                        <a:ea typeface="宋体" panose="02010600030101010101" pitchFamily="2" charset="-122"/>
                        <a:cs typeface="Times New Roman" panose="02020603050405020304" pitchFamily="18" charset="0"/>
                      </a:endParaRPr>
                    </a:p>
                  </a:txBody>
                  <a:tcPr/>
                </a:tc>
                <a:tc>
                  <a:txBody>
                    <a:bodyPr/>
                    <a:lstStyle/>
                    <a:p>
                      <a:pPr algn="ctr"/>
                      <a:endParaRPr lang="zh-CN" altLang="en-US" dirty="0">
                        <a:latin typeface="Times New Roman" panose="02020603050405020304" pitchFamily="18" charset="0"/>
                        <a:ea typeface="宋体" panose="02010600030101010101" pitchFamily="2" charset="-122"/>
                        <a:cs typeface="Times New Roman" panose="02020603050405020304" pitchFamily="18" charset="0"/>
                      </a:endParaRPr>
                    </a:p>
                  </a:txBody>
                  <a:tcPr/>
                </a:tc>
                <a:extLst>
                  <a:ext uri="{0D108BD9-81ED-4DB2-BD59-A6C34878D82A}">
                    <a16:rowId xmlns:a16="http://schemas.microsoft.com/office/drawing/2014/main" val="10001"/>
                  </a:ext>
                </a:extLst>
              </a:tr>
              <a:tr h="279856">
                <a:tc>
                  <a:txBody>
                    <a:bodyPr/>
                    <a:lstStyle/>
                    <a:p>
                      <a:pPr algn="ctr"/>
                      <a:r>
                        <a:rPr lang="en-US" altLang="zh-CN" dirty="0">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latin typeface="Times New Roman" panose="02020603050405020304" pitchFamily="18" charset="0"/>
                        <a:ea typeface="宋体" panose="02010600030101010101" pitchFamily="2" charset="-122"/>
                        <a:cs typeface="Times New Roman" panose="02020603050405020304" pitchFamily="18" charset="0"/>
                      </a:endParaRPr>
                    </a:p>
                  </a:txBody>
                  <a:tcPr/>
                </a:tc>
                <a:tc>
                  <a:txBody>
                    <a:bodyPr/>
                    <a:lstStyle/>
                    <a:p>
                      <a:pPr algn="ctr"/>
                      <a:endParaRPr lang="zh-CN" altLang="en-US" dirty="0">
                        <a:latin typeface="Times New Roman" panose="02020603050405020304" pitchFamily="18" charset="0"/>
                        <a:ea typeface="宋体" panose="02010600030101010101" pitchFamily="2" charset="-122"/>
                        <a:cs typeface="Times New Roman" panose="02020603050405020304" pitchFamily="18" charset="0"/>
                      </a:endParaRPr>
                    </a:p>
                  </a:txBody>
                  <a:tcPr/>
                </a:tc>
                <a:tc>
                  <a:txBody>
                    <a:bodyPr/>
                    <a:lstStyle/>
                    <a:p>
                      <a:pPr algn="ctr"/>
                      <a:endParaRPr lang="zh-CN" altLang="en-US" dirty="0">
                        <a:latin typeface="Times New Roman" panose="02020603050405020304" pitchFamily="18" charset="0"/>
                        <a:ea typeface="宋体" panose="02010600030101010101" pitchFamily="2" charset="-122"/>
                        <a:cs typeface="Times New Roman" panose="02020603050405020304" pitchFamily="18" charset="0"/>
                      </a:endParaRPr>
                    </a:p>
                  </a:txBody>
                  <a:tcPr/>
                </a:tc>
                <a:tc>
                  <a:txBody>
                    <a:bodyPr/>
                    <a:lstStyle/>
                    <a:p>
                      <a:pPr algn="ctr"/>
                      <a:endParaRPr lang="zh-CN" altLang="en-US" dirty="0">
                        <a:latin typeface="Times New Roman" panose="02020603050405020304" pitchFamily="18" charset="0"/>
                        <a:ea typeface="宋体" panose="02010600030101010101" pitchFamily="2" charset="-122"/>
                        <a:cs typeface="Times New Roman" panose="02020603050405020304" pitchFamily="18" charset="0"/>
                      </a:endParaRPr>
                    </a:p>
                  </a:txBody>
                  <a:tcPr/>
                </a:tc>
                <a:extLst>
                  <a:ext uri="{0D108BD9-81ED-4DB2-BD59-A6C34878D82A}">
                    <a16:rowId xmlns:a16="http://schemas.microsoft.com/office/drawing/2014/main" val="10002"/>
                  </a:ext>
                </a:extLst>
              </a:tr>
              <a:tr h="279856">
                <a:tc>
                  <a:txBody>
                    <a:bodyPr/>
                    <a:lstStyle/>
                    <a:p>
                      <a:pPr algn="ctr"/>
                      <a:r>
                        <a:rPr lang="en-US" altLang="zh-CN" i="1" dirty="0">
                          <a:latin typeface="Times New Roman" panose="02020603050405020304" pitchFamily="18" charset="0"/>
                          <a:ea typeface="宋体" panose="02010600030101010101" pitchFamily="2" charset="-122"/>
                          <a:cs typeface="Times New Roman" panose="02020603050405020304" pitchFamily="18" charset="0"/>
                        </a:rPr>
                        <a:t>S</a:t>
                      </a:r>
                      <a:r>
                        <a:rPr lang="en-US" altLang="zh-CN" i="1" baseline="30000" dirty="0">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latin typeface="Times New Roman" panose="02020603050405020304" pitchFamily="18" charset="0"/>
                        <a:ea typeface="宋体" panose="02010600030101010101" pitchFamily="2" charset="-122"/>
                        <a:cs typeface="Times New Roman" panose="02020603050405020304" pitchFamily="18" charset="0"/>
                      </a:endParaRPr>
                    </a:p>
                  </a:txBody>
                  <a:tcPr/>
                </a:tc>
                <a:tc>
                  <a:txBody>
                    <a:bodyPr/>
                    <a:lstStyle/>
                    <a:p>
                      <a:pPr algn="ctr"/>
                      <a:endParaRPr lang="zh-CN" altLang="en-US" dirty="0">
                        <a:latin typeface="Times New Roman" panose="02020603050405020304" pitchFamily="18" charset="0"/>
                        <a:ea typeface="宋体" panose="02010600030101010101" pitchFamily="2" charset="-122"/>
                        <a:cs typeface="Times New Roman" panose="02020603050405020304" pitchFamily="18" charset="0"/>
                      </a:endParaRPr>
                    </a:p>
                  </a:txBody>
                  <a:tcPr/>
                </a:tc>
                <a:tc>
                  <a:txBody>
                    <a:bodyPr/>
                    <a:lstStyle/>
                    <a:p>
                      <a:pPr algn="ctr"/>
                      <a:endParaRPr lang="zh-CN" altLang="en-US" dirty="0">
                        <a:latin typeface="Times New Roman" panose="02020603050405020304" pitchFamily="18" charset="0"/>
                        <a:ea typeface="宋体" panose="02010600030101010101" pitchFamily="2" charset="-122"/>
                        <a:cs typeface="Times New Roman" panose="02020603050405020304" pitchFamily="18" charset="0"/>
                      </a:endParaRPr>
                    </a:p>
                  </a:txBody>
                  <a:tcPr/>
                </a:tc>
                <a:tc>
                  <a:txBody>
                    <a:bodyPr/>
                    <a:lstStyle/>
                    <a:p>
                      <a:pPr algn="ctr"/>
                      <a:endParaRPr lang="zh-CN" altLang="en-US" dirty="0">
                        <a:latin typeface="Times New Roman" panose="02020603050405020304" pitchFamily="18" charset="0"/>
                        <a:ea typeface="宋体" panose="02010600030101010101" pitchFamily="2" charset="-122"/>
                        <a:cs typeface="Times New Roman" panose="02020603050405020304" pitchFamily="18" charset="0"/>
                      </a:endParaRPr>
                    </a:p>
                  </a:txBody>
                  <a:tcPr/>
                </a:tc>
                <a:extLst>
                  <a:ext uri="{0D108BD9-81ED-4DB2-BD59-A6C34878D82A}">
                    <a16:rowId xmlns:a16="http://schemas.microsoft.com/office/drawing/2014/main" val="10003"/>
                  </a:ext>
                </a:extLst>
              </a:tr>
            </a:tbl>
          </a:graphicData>
        </a:graphic>
      </p:graphicFrame>
      <p:pic>
        <p:nvPicPr>
          <p:cNvPr id="17" name="图片 16">
            <a:extLst>
              <a:ext uri="{FF2B5EF4-FFF2-40B4-BE49-F238E27FC236}">
                <a16:creationId xmlns:a16="http://schemas.microsoft.com/office/drawing/2014/main" id="{C4238E2B-5A65-1586-BC21-922A9E8D79A2}"/>
              </a:ext>
            </a:extLst>
          </p:cNvPr>
          <p:cNvPicPr>
            <a:picLocks noChangeAspect="1"/>
          </p:cNvPicPr>
          <p:nvPr/>
        </p:nvPicPr>
        <p:blipFill rotWithShape="1">
          <a:blip r:embed="rId2"/>
          <a:srcRect l="56066" t="49413" r="25431" b="45970"/>
          <a:stretch/>
        </p:blipFill>
        <p:spPr>
          <a:xfrm>
            <a:off x="2085420" y="2308523"/>
            <a:ext cx="2051999" cy="288000"/>
          </a:xfrm>
          <a:prstGeom prst="rect">
            <a:avLst/>
          </a:prstGeom>
        </p:spPr>
      </p:pic>
      <p:pic>
        <p:nvPicPr>
          <p:cNvPr id="2" name="ECB019B1-382A-4266-B25C-5B523AA43C14-2" descr="wps">
            <a:extLst>
              <a:ext uri="{FF2B5EF4-FFF2-40B4-BE49-F238E27FC236}">
                <a16:creationId xmlns:a16="http://schemas.microsoft.com/office/drawing/2014/main" id="{38DF24A6-A1E2-82BF-D689-02C80E86974D}"/>
              </a:ext>
            </a:extLst>
          </p:cNvPr>
          <p:cNvPicPr>
            <a:picLocks noChangeAspect="1"/>
          </p:cNvPicPr>
          <p:nvPr/>
        </p:nvPicPr>
        <p:blipFill>
          <a:blip r:embed="rId5"/>
          <a:stretch>
            <a:fillRect/>
          </a:stretch>
        </p:blipFill>
        <p:spPr>
          <a:xfrm>
            <a:off x="6914052" y="1894366"/>
            <a:ext cx="1945296" cy="2988539"/>
          </a:xfrm>
          <a:prstGeom prst="rect">
            <a:avLst/>
          </a:prstGeom>
        </p:spPr>
      </p:pic>
    </p:spTree>
    <p:extLst>
      <p:ext uri="{BB962C8B-B14F-4D97-AF65-F5344CB8AC3E}">
        <p14:creationId xmlns:p14="http://schemas.microsoft.com/office/powerpoint/2010/main" val="4914532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6"/>
          <p:cNvSpPr txBox="1">
            <a:spLocks noChangeArrowheads="1"/>
          </p:cNvSpPr>
          <p:nvPr/>
        </p:nvSpPr>
        <p:spPr bwMode="auto">
          <a:xfrm>
            <a:off x="228600" y="60727"/>
            <a:ext cx="31486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accent1"/>
                </a:solidFill>
                <a:effectLst/>
                <a:uLnTx/>
                <a:uFillTx/>
                <a:latin typeface="+mj-ea"/>
                <a:ea typeface="+mj-ea"/>
              </a:rPr>
              <a:t>03 </a:t>
            </a:r>
            <a:r>
              <a:rPr lang="zh-CN" altLang="en-US" sz="2400" b="1" dirty="0">
                <a:solidFill>
                  <a:schemeClr val="accent1"/>
                </a:solidFill>
                <a:latin typeface="+mj-ea"/>
                <a:ea typeface="+mj-ea"/>
              </a:rPr>
              <a:t>多传感器传输策略</a:t>
            </a:r>
            <a:endParaRPr kumimoji="0" lang="zh-CN" altLang="en-US" sz="2400" b="1" i="0" u="none" strike="noStrike" kern="1200" cap="none" spc="0" normalizeH="0" baseline="0" noProof="0" dirty="0">
              <a:ln>
                <a:noFill/>
              </a:ln>
              <a:solidFill>
                <a:schemeClr val="accent1"/>
              </a:solidFill>
              <a:effectLst/>
              <a:uLnTx/>
              <a:uFillTx/>
              <a:latin typeface="+mj-ea"/>
              <a:ea typeface="+mj-ea"/>
            </a:endParaRPr>
          </a:p>
        </p:txBody>
      </p:sp>
      <p:sp>
        <p:nvSpPr>
          <p:cNvPr id="6" name="灯片编号占位符 5"/>
          <p:cNvSpPr>
            <a:spLocks noGrp="1"/>
          </p:cNvSpPr>
          <p:nvPr>
            <p:ph type="sldNum" sz="quarter" idx="4"/>
          </p:nvPr>
        </p:nvSpPr>
        <p:spPr/>
        <p:txBody>
          <a:bodyPr/>
          <a:lstStyle/>
          <a:p>
            <a:fld id="{EE3F9CDB-1F21-4789-A81E-8FEA25CE194B}" type="slidenum">
              <a:rPr lang="zh-CN" altLang="en-US" smtClean="0"/>
              <a:t>14</a:t>
            </a:fld>
            <a:endParaRPr lang="zh-CN" altLang="en-US"/>
          </a:p>
        </p:txBody>
      </p:sp>
      <p:sp>
        <p:nvSpPr>
          <p:cNvPr id="31" name="文本框 30"/>
          <p:cNvSpPr txBox="1"/>
          <p:nvPr/>
        </p:nvSpPr>
        <p:spPr>
          <a:xfrm>
            <a:off x="288925" y="640715"/>
            <a:ext cx="8457835" cy="369332"/>
          </a:xfrm>
          <a:prstGeom prst="rect">
            <a:avLst/>
          </a:prstGeom>
          <a:noFill/>
        </p:spPr>
        <p:txBody>
          <a:bodyPr wrap="square" rtlCol="0">
            <a:spAutoFit/>
          </a:bodyPr>
          <a:lstStyle/>
          <a:p>
            <a:pPr marL="285750" indent="-285750" fontAlgn="auto">
              <a:spcBef>
                <a:spcPts val="600"/>
              </a:spcBef>
              <a:spcAft>
                <a:spcPts val="600"/>
              </a:spcAft>
              <a:buFont typeface="Wingdings" panose="05000000000000000000" pitchFamily="2" charset="2"/>
              <a:buChar char="Ø"/>
            </a:pPr>
            <a:r>
              <a:rPr lang="en-US" altLang="zh-CN"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3.1</a:t>
            </a:r>
            <a:r>
              <a:rPr lang="en-US" altLang="zh-CN" b="1" i="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Limited information </a:t>
            </a:r>
            <a:endParaRPr lang="en-US" altLang="zh-CN" sz="1400" b="1" dirty="0">
              <a:solidFill>
                <a:srgbClr val="485275"/>
              </a:solidFill>
              <a:latin typeface="Times New Roman" panose="02020603050405020304" pitchFamily="18" charset="0"/>
              <a:ea typeface="宋体" panose="02010600030101010101" pitchFamily="2" charset="-122"/>
              <a:cs typeface="Times New Roman" panose="02020603050405020304" pitchFamily="18" charset="0"/>
            </a:endParaRPr>
          </a:p>
        </p:txBody>
      </p:sp>
      <p:graphicFrame>
        <p:nvGraphicFramePr>
          <p:cNvPr id="12" name="表格 5">
            <a:extLst>
              <a:ext uri="{FF2B5EF4-FFF2-40B4-BE49-F238E27FC236}">
                <a16:creationId xmlns:a16="http://schemas.microsoft.com/office/drawing/2014/main" id="{03BE7EBC-956F-9CAE-3464-C782B44BB742}"/>
              </a:ext>
            </a:extLst>
          </p:cNvPr>
          <p:cNvGraphicFramePr>
            <a:graphicFrameLocks noGrp="1"/>
          </p:cNvGraphicFramePr>
          <p:nvPr>
            <p:extLst>
              <p:ext uri="{D42A27DB-BD31-4B8C-83A1-F6EECF244321}">
                <p14:modId xmlns:p14="http://schemas.microsoft.com/office/powerpoint/2010/main" val="923766920"/>
              </p:ext>
            </p:extLst>
          </p:nvPr>
        </p:nvGraphicFramePr>
        <p:xfrm>
          <a:off x="430967" y="1292623"/>
          <a:ext cx="8282066" cy="3073519"/>
        </p:xfrm>
        <a:graphic>
          <a:graphicData uri="http://schemas.openxmlformats.org/drawingml/2006/table">
            <a:tbl>
              <a:tblPr firstRow="1" bandRow="1">
                <a:tableStyleId>{5C22544A-7EE6-4342-B048-85BDC9FD1C3A}</a:tableStyleId>
              </a:tblPr>
              <a:tblGrid>
                <a:gridCol w="423472">
                  <a:extLst>
                    <a:ext uri="{9D8B030D-6E8A-4147-A177-3AD203B41FA5}">
                      <a16:colId xmlns:a16="http://schemas.microsoft.com/office/drawing/2014/main" val="20000"/>
                    </a:ext>
                  </a:extLst>
                </a:gridCol>
                <a:gridCol w="3833736">
                  <a:extLst>
                    <a:ext uri="{9D8B030D-6E8A-4147-A177-3AD203B41FA5}">
                      <a16:colId xmlns:a16="http://schemas.microsoft.com/office/drawing/2014/main" val="20001"/>
                    </a:ext>
                  </a:extLst>
                </a:gridCol>
                <a:gridCol w="4024858">
                  <a:extLst>
                    <a:ext uri="{9D8B030D-6E8A-4147-A177-3AD203B41FA5}">
                      <a16:colId xmlns:a16="http://schemas.microsoft.com/office/drawing/2014/main" val="2472459614"/>
                    </a:ext>
                  </a:extLst>
                </a:gridCol>
              </a:tblGrid>
              <a:tr h="361553">
                <a:tc>
                  <a:txBody>
                    <a:bodyPr/>
                    <a:lstStyle/>
                    <a:p>
                      <a:pPr algn="ctr"/>
                      <a:endParaRPr lang="zh-CN" altLang="en-US" sz="1100" dirty="0">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algn="ct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Q-learning</a:t>
                      </a:r>
                      <a:endParaRPr lang="zh-CN" altLang="en-US" sz="1400" dirty="0">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Bellman</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最优性方程</a:t>
                      </a:r>
                    </a:p>
                  </a:txBody>
                  <a:tcPr anchor="ctr"/>
                </a:tc>
                <a:extLst>
                  <a:ext uri="{0D108BD9-81ED-4DB2-BD59-A6C34878D82A}">
                    <a16:rowId xmlns:a16="http://schemas.microsoft.com/office/drawing/2014/main" val="10000"/>
                  </a:ext>
                </a:extLst>
              </a:tr>
              <a:tr h="397897">
                <a:tc>
                  <a:txBody>
                    <a:bodyPr/>
                    <a:lstStyle/>
                    <a:p>
                      <a:pPr algn="ctr"/>
                      <a:r>
                        <a:rPr lang="zh-CN" altLang="en-US" sz="1200" b="1" i="0" dirty="0">
                          <a:latin typeface="Times New Roman" panose="02020603050405020304" pitchFamily="18" charset="0"/>
                          <a:ea typeface="宋体" panose="02010600030101010101" pitchFamily="2" charset="-122"/>
                          <a:cs typeface="Times New Roman" panose="02020603050405020304" pitchFamily="18" charset="0"/>
                        </a:rPr>
                        <a:t>定义</a:t>
                      </a:r>
                      <a:endParaRPr lang="en-US" altLang="zh-CN" sz="1200" b="1" i="0" dirty="0">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algn="l"/>
                      <a:r>
                        <a:rPr lang="zh-CN" altLang="en-US" sz="1100" b="0" i="0" kern="120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是一种无模型的强化学习算法，通过与环境的交互来学习状态</a:t>
                      </a:r>
                      <a:r>
                        <a:rPr lang="en-US" altLang="zh-CN" sz="1100" b="0" i="0" kern="120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a:t>
                      </a:r>
                      <a:r>
                        <a:rPr lang="zh-CN" altLang="en-US" sz="1100" b="0" i="0" kern="120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动作对的 </a:t>
                      </a:r>
                      <a:r>
                        <a:rPr lang="en-US" altLang="zh-CN" sz="1100" b="0" i="0" kern="120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Q </a:t>
                      </a:r>
                      <a:r>
                        <a:rPr lang="zh-CN" altLang="en-US" sz="1100" b="0" i="0" kern="120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值，并通过迭代不断改进策略。</a:t>
                      </a:r>
                      <a:endParaRPr lang="zh-CN" altLang="en-US" sz="1100" i="1" dirty="0">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algn="l"/>
                      <a:r>
                        <a:rPr lang="zh-CN" altLang="en-US" sz="1100" b="0" i="0" kern="120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基于动态规划的原理，通过递归地计算状态或状态</a:t>
                      </a:r>
                      <a:r>
                        <a:rPr lang="en-US" altLang="zh-CN" sz="1100" b="0" i="0" kern="120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a:t>
                      </a:r>
                      <a:r>
                        <a:rPr lang="zh-CN" altLang="en-US" sz="1100" b="0" i="0" kern="120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动作对的值函数来确定最优策略。</a:t>
                      </a:r>
                      <a:endParaRPr lang="zh-CN" altLang="en-US" sz="1100" i="1" dirty="0">
                        <a:latin typeface="Times New Roman" panose="02020603050405020304" pitchFamily="18" charset="0"/>
                        <a:ea typeface="宋体"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10001"/>
                  </a:ext>
                </a:extLst>
              </a:tr>
              <a:tr h="397897">
                <a:tc rowSpan="2">
                  <a:txBody>
                    <a:bodyPr/>
                    <a:lstStyle/>
                    <a:p>
                      <a:pPr algn="ctr"/>
                      <a:r>
                        <a:rPr lang="zh-CN" altLang="en-US" sz="1200" b="1" i="0" dirty="0">
                          <a:latin typeface="Times New Roman" panose="02020603050405020304" pitchFamily="18" charset="0"/>
                          <a:ea typeface="宋体" panose="02010600030101010101" pitchFamily="2" charset="-122"/>
                          <a:cs typeface="Times New Roman" panose="02020603050405020304" pitchFamily="18" charset="0"/>
                        </a:rPr>
                        <a:t>优点</a:t>
                      </a:r>
                      <a:endParaRPr lang="en-US" altLang="zh-CN" sz="1200" b="1" i="0" dirty="0">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r>
                        <a:rPr lang="zh-CN" altLang="en-US" sz="1100" b="1" i="0" kern="120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无模型学习：</a:t>
                      </a:r>
                      <a:r>
                        <a:rPr lang="zh-CN" altLang="en-US" sz="1100" b="0" i="0" kern="120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不需要知道环境的转移概率和奖励函数。</a:t>
                      </a:r>
                    </a:p>
                  </a:txBody>
                  <a:tcPr anchor="ctr"/>
                </a:tc>
                <a:tc>
                  <a:txBody>
                    <a:bodyPr/>
                    <a:lstStyle/>
                    <a:p>
                      <a:r>
                        <a:rPr lang="zh-CN" altLang="en-US" sz="1100" b="1" i="0" kern="120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理论性强：</a:t>
                      </a:r>
                      <a:r>
                        <a:rPr lang="zh-CN" altLang="en-US" sz="1100" b="0" i="0" kern="120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是</a:t>
                      </a:r>
                      <a:r>
                        <a:rPr lang="en-US" altLang="zh-CN" sz="1100" b="0" i="0" kern="120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MDP</a:t>
                      </a:r>
                      <a:r>
                        <a:rPr lang="zh-CN" altLang="en-US" sz="1100" b="0" i="0" kern="120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的理论基石。</a:t>
                      </a:r>
                    </a:p>
                  </a:txBody>
                  <a:tcPr anchor="ctr"/>
                </a:tc>
                <a:extLst>
                  <a:ext uri="{0D108BD9-81ED-4DB2-BD59-A6C34878D82A}">
                    <a16:rowId xmlns:a16="http://schemas.microsoft.com/office/drawing/2014/main" val="1210314236"/>
                  </a:ext>
                </a:extLst>
              </a:tr>
              <a:tr h="334562">
                <a:tc vMerge="1">
                  <a:txBody>
                    <a:bodyPr/>
                    <a:lstStyle/>
                    <a:p>
                      <a:endParaRPr/>
                    </a:p>
                  </a:txBody>
                  <a:tcPr/>
                </a:tc>
                <a:tc>
                  <a:txBody>
                    <a:bodyPr/>
                    <a:lstStyle/>
                    <a:p>
                      <a:r>
                        <a:rPr lang="zh-CN" altLang="en-US" sz="1100" b="1" i="0" kern="120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实时性和适应性：</a:t>
                      </a:r>
                      <a:r>
                        <a:rPr lang="zh-CN" altLang="en-US" sz="1100" b="0" i="0" kern="120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可以在线学习，即一边与环境交互一边更新</a:t>
                      </a:r>
                      <a:r>
                        <a:rPr lang="en-US" altLang="zh-CN" sz="1100" b="0" i="0" kern="120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Q</a:t>
                      </a:r>
                      <a:r>
                        <a:rPr lang="zh-CN" altLang="en-US" sz="1100" b="0" i="0" kern="120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值函数。</a:t>
                      </a:r>
                    </a:p>
                  </a:txBody>
                  <a:tcPr anchor="ctr"/>
                </a:tc>
                <a:tc>
                  <a:txBody>
                    <a:bodyPr/>
                    <a:lstStyle/>
                    <a:p>
                      <a:r>
                        <a:rPr lang="zh-CN" altLang="en-US" sz="1100" b="1" i="0" kern="120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全局最优：</a:t>
                      </a:r>
                      <a:r>
                        <a:rPr lang="zh-CN" altLang="en-US" sz="1100" b="0" i="0" kern="120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通过求解</a:t>
                      </a:r>
                      <a:r>
                        <a:rPr lang="en-US" altLang="zh-CN" sz="1100" b="0" i="0" kern="120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Bellman</a:t>
                      </a:r>
                      <a:r>
                        <a:rPr lang="zh-CN" altLang="en-US" sz="1100" b="0" i="0" kern="120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最优性方程，可以得到全局最优解。</a:t>
                      </a:r>
                    </a:p>
                  </a:txBody>
                  <a:tcPr anchor="ctr"/>
                </a:tc>
                <a:extLst>
                  <a:ext uri="{0D108BD9-81ED-4DB2-BD59-A6C34878D82A}">
                    <a16:rowId xmlns:a16="http://schemas.microsoft.com/office/drawing/2014/main" val="10002"/>
                  </a:ext>
                </a:extLst>
              </a:tr>
              <a:tr h="482885">
                <a:tc rowSpan="2">
                  <a:txBody>
                    <a:bodyPr/>
                    <a:lstStyle/>
                    <a:p>
                      <a:pPr algn="ctr"/>
                      <a:r>
                        <a:rPr lang="zh-CN" altLang="en-US" sz="1200" b="1" i="0" dirty="0">
                          <a:latin typeface="Times New Roman" panose="02020603050405020304" pitchFamily="18" charset="0"/>
                          <a:ea typeface="宋体" panose="02010600030101010101" pitchFamily="2" charset="-122"/>
                          <a:cs typeface="Times New Roman" panose="02020603050405020304" pitchFamily="18" charset="0"/>
                        </a:rPr>
                        <a:t>缺点</a:t>
                      </a:r>
                      <a:endParaRPr lang="en-US" altLang="zh-CN" sz="1200" b="1" i="0" dirty="0">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r>
                        <a:rPr lang="zh-CN" altLang="en-US" sz="1100" b="1" i="0" kern="120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可能陷入局部最优：</a:t>
                      </a:r>
                      <a:r>
                        <a:rPr lang="zh-CN" altLang="en-US" sz="1100" b="0" i="0" kern="120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是一种贪心算法。</a:t>
                      </a:r>
                    </a:p>
                  </a:txBody>
                  <a:tcPr anchor="ctr"/>
                </a:tc>
                <a:tc>
                  <a:txBody>
                    <a:bodyPr/>
                    <a:lstStyle/>
                    <a:p>
                      <a:r>
                        <a:rPr lang="zh-CN" altLang="en-US" sz="1100" b="1" i="0" kern="120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计算复杂度高：</a:t>
                      </a:r>
                      <a:r>
                        <a:rPr lang="zh-CN" altLang="en-US" sz="1100" b="0" i="0" kern="120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对于状态空间或动作空间较大的问题，直接求解</a:t>
                      </a:r>
                      <a:r>
                        <a:rPr lang="en-US" altLang="zh-CN" sz="1100" b="0" i="0" kern="120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Bellman</a:t>
                      </a:r>
                      <a:r>
                        <a:rPr lang="zh-CN" altLang="en-US" sz="1100" b="0" i="0" kern="120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最优性方程需要遍历所有的状态和动作。</a:t>
                      </a:r>
                    </a:p>
                  </a:txBody>
                  <a:tcPr anchor="ctr"/>
                </a:tc>
                <a:extLst>
                  <a:ext uri="{0D108BD9-81ED-4DB2-BD59-A6C34878D82A}">
                    <a16:rowId xmlns:a16="http://schemas.microsoft.com/office/drawing/2014/main" val="3509067204"/>
                  </a:ext>
                </a:extLst>
              </a:tr>
              <a:tr h="490064">
                <a:tc vMerge="1">
                  <a:txBody>
                    <a:bodyPr/>
                    <a:lstStyle/>
                    <a:p>
                      <a:pPr algn="ctr"/>
                      <a:endParaRPr lang="en-US" altLang="zh-CN" i="0" dirty="0">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r>
                        <a:rPr lang="zh-CN" altLang="en-US" sz="1100" b="1" i="0" kern="120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样本效率较低：</a:t>
                      </a:r>
                      <a:r>
                        <a:rPr lang="zh-CN" altLang="en-US" sz="1100" b="0" i="0" kern="120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需要大量的样本数据来训练</a:t>
                      </a:r>
                      <a:r>
                        <a:rPr lang="en-US" altLang="zh-CN" sz="1100" b="0" i="0" kern="120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Q</a:t>
                      </a:r>
                      <a:r>
                        <a:rPr lang="zh-CN" altLang="en-US" sz="1100" b="0" i="0" kern="120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值函数。</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CN" altLang="en-US" sz="1100" b="1" i="0" kern="120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需要模型信息：</a:t>
                      </a:r>
                      <a:r>
                        <a:rPr lang="zh-CN" altLang="en-US" sz="1100" b="0" i="0" kern="120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求解通常需要知道环境的转移概率和奖励函数等模型信息。</a:t>
                      </a:r>
                    </a:p>
                  </a:txBody>
                  <a:tcPr anchor="ctr"/>
                </a:tc>
                <a:extLst>
                  <a:ext uri="{0D108BD9-81ED-4DB2-BD59-A6C34878D82A}">
                    <a16:rowId xmlns:a16="http://schemas.microsoft.com/office/drawing/2014/main" val="4021189586"/>
                  </a:ext>
                </a:extLst>
              </a:tr>
              <a:tr h="0">
                <a:tc>
                  <a:txBody>
                    <a:bodyPr/>
                    <a:lstStyle/>
                    <a:p>
                      <a:pPr marL="0" algn="ctr" defTabSz="685800" rtl="0" eaLnBrk="1" latinLnBrk="0" hangingPunct="1"/>
                      <a:r>
                        <a:rPr lang="zh-CN" altLang="en-US" sz="1200" b="1" i="0" kern="1200" dirty="0">
                          <a:solidFill>
                            <a:schemeClr val="dk1"/>
                          </a:solidFill>
                          <a:latin typeface="Times New Roman" panose="02020603050405020304" pitchFamily="18" charset="0"/>
                          <a:ea typeface="宋体" panose="02010600030101010101" pitchFamily="2" charset="-122"/>
                          <a:cs typeface="Times New Roman" panose="02020603050405020304" pitchFamily="18" charset="0"/>
                        </a:rPr>
                        <a:t>其它</a:t>
                      </a:r>
                      <a:endParaRPr lang="en-US" altLang="zh-CN" sz="1200" b="1" i="0" kern="1200" dirty="0">
                        <a:solidFill>
                          <a:schemeClr val="dk1"/>
                        </a:solidFill>
                        <a:latin typeface="Times New Roman" panose="02020603050405020304" pitchFamily="18" charset="0"/>
                        <a:ea typeface="宋体" panose="02010600030101010101" pitchFamily="2" charset="-122"/>
                        <a:cs typeface="Times New Roman" panose="02020603050405020304" pitchFamily="18" charset="0"/>
                      </a:endParaRPr>
                    </a:p>
                  </a:txBody>
                  <a:tcPr anchor="ctr"/>
                </a:tc>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CN" altLang="en-US" sz="1100" b="0" i="0" kern="120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求解</a:t>
                      </a:r>
                      <a:r>
                        <a:rPr lang="en-US" altLang="zh-CN" sz="1100" b="0" i="0" kern="120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MDP</a:t>
                      </a:r>
                      <a:r>
                        <a:rPr lang="zh-CN" altLang="en-US" sz="1100" b="0" i="0" kern="120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问题的最优解的其它方法：蒙特卡罗方法、策略梯度方法、线性规划方法等。</a:t>
                      </a:r>
                    </a:p>
                  </a:txBody>
                  <a:tcPr anchor="ctr"/>
                </a:tc>
                <a:tc hMerge="1">
                  <a:txBody>
                    <a:bodyPr/>
                    <a:lstStyle/>
                    <a:p>
                      <a:pPr algn="ctr"/>
                      <a:endParaRPr lang="zh-CN" altLang="en-US" sz="1100" i="1" dirty="0">
                        <a:latin typeface="Times New Roman" panose="02020603050405020304" pitchFamily="18" charset="0"/>
                        <a:ea typeface="宋体"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1094946580"/>
                  </a:ext>
                </a:extLst>
              </a:tr>
            </a:tbl>
          </a:graphicData>
        </a:graphic>
      </p:graphicFrame>
      <p:pic>
        <p:nvPicPr>
          <p:cNvPr id="5" name="图片 4">
            <a:extLst>
              <a:ext uri="{FF2B5EF4-FFF2-40B4-BE49-F238E27FC236}">
                <a16:creationId xmlns:a16="http://schemas.microsoft.com/office/drawing/2014/main" id="{31489918-0EB4-CEFC-FF72-829452D6848D}"/>
              </a:ext>
            </a:extLst>
          </p:cNvPr>
          <p:cNvPicPr>
            <a:picLocks noChangeAspect="1"/>
          </p:cNvPicPr>
          <p:nvPr/>
        </p:nvPicPr>
        <p:blipFill rotWithShape="1">
          <a:blip r:embed="rId2"/>
          <a:srcRect l="62727" t="53071" r="13278" b="42297"/>
          <a:stretch/>
        </p:blipFill>
        <p:spPr>
          <a:xfrm>
            <a:off x="2356485" y="1004543"/>
            <a:ext cx="2153236" cy="233825"/>
          </a:xfrm>
          <a:prstGeom prst="rect">
            <a:avLst/>
          </a:prstGeom>
        </p:spPr>
      </p:pic>
      <p:pic>
        <p:nvPicPr>
          <p:cNvPr id="7" name="图片 6">
            <a:extLst>
              <a:ext uri="{FF2B5EF4-FFF2-40B4-BE49-F238E27FC236}">
                <a16:creationId xmlns:a16="http://schemas.microsoft.com/office/drawing/2014/main" id="{7D688EEA-F947-9429-420D-C5D00221DAAA}"/>
              </a:ext>
            </a:extLst>
          </p:cNvPr>
          <p:cNvPicPr>
            <a:picLocks noChangeAspect="1"/>
          </p:cNvPicPr>
          <p:nvPr/>
        </p:nvPicPr>
        <p:blipFill rotWithShape="1">
          <a:blip r:embed="rId2"/>
          <a:srcRect l="56066" t="49413" r="25431" b="45970"/>
          <a:stretch/>
        </p:blipFill>
        <p:spPr>
          <a:xfrm>
            <a:off x="690483" y="1003644"/>
            <a:ext cx="1666002" cy="233825"/>
          </a:xfrm>
          <a:prstGeom prst="rect">
            <a:avLst/>
          </a:prstGeom>
        </p:spPr>
      </p:pic>
      <p:pic>
        <p:nvPicPr>
          <p:cNvPr id="9" name="图片 8">
            <a:extLst>
              <a:ext uri="{FF2B5EF4-FFF2-40B4-BE49-F238E27FC236}">
                <a16:creationId xmlns:a16="http://schemas.microsoft.com/office/drawing/2014/main" id="{FB28B2CA-C626-4BE1-D0CB-A710E441DE42}"/>
              </a:ext>
            </a:extLst>
          </p:cNvPr>
          <p:cNvPicPr>
            <a:picLocks noChangeAspect="1"/>
          </p:cNvPicPr>
          <p:nvPr/>
        </p:nvPicPr>
        <p:blipFill>
          <a:blip r:embed="rId3"/>
          <a:stretch>
            <a:fillRect/>
          </a:stretch>
        </p:blipFill>
        <p:spPr>
          <a:xfrm>
            <a:off x="5669092" y="728871"/>
            <a:ext cx="2377815" cy="463628"/>
          </a:xfrm>
          <a:prstGeom prst="rect">
            <a:avLst/>
          </a:prstGeom>
        </p:spPr>
      </p:pic>
    </p:spTree>
    <p:extLst>
      <p:ext uri="{BB962C8B-B14F-4D97-AF65-F5344CB8AC3E}">
        <p14:creationId xmlns:p14="http://schemas.microsoft.com/office/powerpoint/2010/main" val="22978800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2C1DE93-F9E4-A21B-3EC6-1DC262E00C7A}"/>
              </a:ext>
            </a:extLst>
          </p:cNvPr>
          <p:cNvPicPr>
            <a:picLocks noChangeAspect="1"/>
          </p:cNvPicPr>
          <p:nvPr/>
        </p:nvPicPr>
        <p:blipFill>
          <a:blip r:embed="rId2"/>
          <a:stretch>
            <a:fillRect/>
          </a:stretch>
        </p:blipFill>
        <p:spPr>
          <a:xfrm>
            <a:off x="800173" y="1261307"/>
            <a:ext cx="3204000" cy="2620885"/>
          </a:xfrm>
          <a:prstGeom prst="rect">
            <a:avLst/>
          </a:prstGeom>
        </p:spPr>
      </p:pic>
      <p:pic>
        <p:nvPicPr>
          <p:cNvPr id="9" name="图片 8">
            <a:extLst>
              <a:ext uri="{FF2B5EF4-FFF2-40B4-BE49-F238E27FC236}">
                <a16:creationId xmlns:a16="http://schemas.microsoft.com/office/drawing/2014/main" id="{DD15002C-4E0E-036F-310A-862D7DB0E028}"/>
              </a:ext>
            </a:extLst>
          </p:cNvPr>
          <p:cNvPicPr>
            <a:picLocks noChangeAspect="1"/>
          </p:cNvPicPr>
          <p:nvPr/>
        </p:nvPicPr>
        <p:blipFill>
          <a:blip r:embed="rId3"/>
          <a:stretch>
            <a:fillRect/>
          </a:stretch>
        </p:blipFill>
        <p:spPr>
          <a:xfrm>
            <a:off x="5139827" y="1514226"/>
            <a:ext cx="3204000" cy="2708665"/>
          </a:xfrm>
          <a:prstGeom prst="rect">
            <a:avLst/>
          </a:prstGeom>
        </p:spPr>
      </p:pic>
      <p:sp>
        <p:nvSpPr>
          <p:cNvPr id="3" name="文本框 6"/>
          <p:cNvSpPr txBox="1">
            <a:spLocks noChangeArrowheads="1"/>
          </p:cNvSpPr>
          <p:nvPr/>
        </p:nvSpPr>
        <p:spPr bwMode="auto">
          <a:xfrm>
            <a:off x="228600" y="60727"/>
            <a:ext cx="30267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accent1"/>
                </a:solidFill>
                <a:effectLst/>
                <a:uLnTx/>
                <a:uFillTx/>
                <a:latin typeface="+mj-ea"/>
                <a:ea typeface="+mj-ea"/>
              </a:rPr>
              <a:t>03 </a:t>
            </a:r>
            <a:r>
              <a:rPr lang="zh-CN" altLang="en-US" sz="2400" b="1" dirty="0">
                <a:solidFill>
                  <a:schemeClr val="accent1"/>
                </a:solidFill>
                <a:latin typeface="+mj-ea"/>
                <a:ea typeface="+mj-ea"/>
              </a:rPr>
              <a:t>多传感器传输策略</a:t>
            </a:r>
            <a:endParaRPr kumimoji="0" lang="zh-CN" altLang="en-US" sz="2400" b="1" i="0" u="none" strike="noStrike" kern="1200" cap="none" spc="0" normalizeH="0" baseline="0" noProof="0" dirty="0">
              <a:ln>
                <a:noFill/>
              </a:ln>
              <a:solidFill>
                <a:schemeClr val="accent1"/>
              </a:solidFill>
              <a:effectLst/>
              <a:uLnTx/>
              <a:uFillTx/>
              <a:latin typeface="+mj-ea"/>
              <a:ea typeface="+mj-ea"/>
            </a:endParaRPr>
          </a:p>
        </p:txBody>
      </p:sp>
      <p:sp>
        <p:nvSpPr>
          <p:cNvPr id="6" name="灯片编号占位符 5"/>
          <p:cNvSpPr>
            <a:spLocks noGrp="1"/>
          </p:cNvSpPr>
          <p:nvPr>
            <p:ph type="sldNum" sz="quarter" idx="4"/>
          </p:nvPr>
        </p:nvSpPr>
        <p:spPr/>
        <p:txBody>
          <a:bodyPr/>
          <a:lstStyle/>
          <a:p>
            <a:fld id="{EE3F9CDB-1F21-4789-A81E-8FEA25CE194B}" type="slidenum">
              <a:rPr lang="zh-CN" altLang="en-US" smtClean="0"/>
              <a:t>15</a:t>
            </a:fld>
            <a:endParaRPr lang="zh-CN" altLang="en-US"/>
          </a:p>
        </p:txBody>
      </p:sp>
      <p:sp>
        <p:nvSpPr>
          <p:cNvPr id="31" name="文本框 30"/>
          <p:cNvSpPr txBox="1"/>
          <p:nvPr/>
        </p:nvSpPr>
        <p:spPr>
          <a:xfrm>
            <a:off x="288926" y="640715"/>
            <a:ext cx="8626474" cy="446276"/>
          </a:xfrm>
          <a:prstGeom prst="rect">
            <a:avLst/>
          </a:prstGeom>
          <a:noFill/>
        </p:spPr>
        <p:txBody>
          <a:bodyPr wrap="square" numCol="2" rtlCol="0">
            <a:spAutoFit/>
          </a:bodyPr>
          <a:lstStyle/>
          <a:p>
            <a:pPr marL="285750" indent="-285750" fontAlgn="auto">
              <a:spcBef>
                <a:spcPts val="600"/>
              </a:spcBef>
              <a:spcAft>
                <a:spcPts val="600"/>
              </a:spcAft>
              <a:buFont typeface="Wingdings" panose="05000000000000000000" pitchFamily="2" charset="2"/>
              <a:buChar char="Ø"/>
            </a:pPr>
            <a:r>
              <a:rPr lang="en-US" altLang="zh-CN"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3.1</a:t>
            </a:r>
            <a:r>
              <a:rPr lang="zh-CN" altLang="en-US"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b="1" i="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Limited information </a:t>
            </a:r>
            <a:endParaRPr lang="zh-CN" altLang="en-US" b="1" i="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12" name="直接连接符 11"/>
          <p:cNvCxnSpPr>
            <a:cxnSpLocks/>
          </p:cNvCxnSpPr>
          <p:nvPr/>
        </p:nvCxnSpPr>
        <p:spPr>
          <a:xfrm>
            <a:off x="800172" y="2292914"/>
            <a:ext cx="78129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pic>
        <p:nvPicPr>
          <p:cNvPr id="4" name="图片 3">
            <a:extLst>
              <a:ext uri="{FF2B5EF4-FFF2-40B4-BE49-F238E27FC236}">
                <a16:creationId xmlns:a16="http://schemas.microsoft.com/office/drawing/2014/main" id="{1771669A-A8B8-597E-6FC9-8E9C69F54414}"/>
              </a:ext>
            </a:extLst>
          </p:cNvPr>
          <p:cNvPicPr>
            <a:picLocks noChangeAspect="1"/>
          </p:cNvPicPr>
          <p:nvPr/>
        </p:nvPicPr>
        <p:blipFill>
          <a:blip r:embed="rId4"/>
          <a:stretch>
            <a:fillRect/>
          </a:stretch>
        </p:blipFill>
        <p:spPr>
          <a:xfrm>
            <a:off x="5139827" y="1086991"/>
            <a:ext cx="3204000" cy="559129"/>
          </a:xfrm>
          <a:prstGeom prst="rect">
            <a:avLst/>
          </a:prstGeom>
        </p:spPr>
      </p:pic>
      <p:cxnSp>
        <p:nvCxnSpPr>
          <p:cNvPr id="10" name="直接连接符 9">
            <a:extLst>
              <a:ext uri="{FF2B5EF4-FFF2-40B4-BE49-F238E27FC236}">
                <a16:creationId xmlns:a16="http://schemas.microsoft.com/office/drawing/2014/main" id="{35EB26D2-9692-C449-C0D1-1E3388CB18EB}"/>
              </a:ext>
            </a:extLst>
          </p:cNvPr>
          <p:cNvCxnSpPr>
            <a:cxnSpLocks/>
          </p:cNvCxnSpPr>
          <p:nvPr/>
        </p:nvCxnSpPr>
        <p:spPr>
          <a:xfrm>
            <a:off x="800172" y="2877970"/>
            <a:ext cx="2077939"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CF6278EF-9AA3-75BB-BEAD-042849879DC2}"/>
              </a:ext>
            </a:extLst>
          </p:cNvPr>
          <p:cNvCxnSpPr>
            <a:cxnSpLocks/>
          </p:cNvCxnSpPr>
          <p:nvPr/>
        </p:nvCxnSpPr>
        <p:spPr>
          <a:xfrm>
            <a:off x="806416" y="3315183"/>
            <a:ext cx="2077939"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30AA7A3A-1679-4DDF-87AF-45EAF3919D41}"/>
              </a:ext>
            </a:extLst>
          </p:cNvPr>
          <p:cNvCxnSpPr>
            <a:cxnSpLocks/>
            <a:endCxn id="4" idx="2"/>
          </p:cNvCxnSpPr>
          <p:nvPr/>
        </p:nvCxnSpPr>
        <p:spPr>
          <a:xfrm>
            <a:off x="5139827" y="1646120"/>
            <a:ext cx="16020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矩形: 圆角 4">
            <a:extLst>
              <a:ext uri="{FF2B5EF4-FFF2-40B4-BE49-F238E27FC236}">
                <a16:creationId xmlns:a16="http://schemas.microsoft.com/office/drawing/2014/main" id="{0CF739D9-4D91-D35A-A521-3B7C79AE7D23}"/>
              </a:ext>
            </a:extLst>
          </p:cNvPr>
          <p:cNvSpPr/>
          <p:nvPr/>
        </p:nvSpPr>
        <p:spPr>
          <a:xfrm>
            <a:off x="5139826" y="2469237"/>
            <a:ext cx="3197757" cy="918540"/>
          </a:xfrm>
          <a:prstGeom prst="roundRect">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13008814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477ACDEA-EF9D-7B45-6777-7445BDF4EC71}"/>
              </a:ext>
            </a:extLst>
          </p:cNvPr>
          <p:cNvPicPr>
            <a:picLocks noChangeAspect="1"/>
          </p:cNvPicPr>
          <p:nvPr/>
        </p:nvPicPr>
        <p:blipFill>
          <a:blip r:embed="rId2"/>
          <a:stretch>
            <a:fillRect/>
          </a:stretch>
        </p:blipFill>
        <p:spPr>
          <a:xfrm>
            <a:off x="5186597" y="2426999"/>
            <a:ext cx="3204000" cy="1310442"/>
          </a:xfrm>
          <a:prstGeom prst="rect">
            <a:avLst/>
          </a:prstGeom>
        </p:spPr>
      </p:pic>
      <p:pic>
        <p:nvPicPr>
          <p:cNvPr id="4" name="图片 3">
            <a:extLst>
              <a:ext uri="{FF2B5EF4-FFF2-40B4-BE49-F238E27FC236}">
                <a16:creationId xmlns:a16="http://schemas.microsoft.com/office/drawing/2014/main" id="{16F38FA3-78AA-AFAD-AD44-6A35C73617E6}"/>
              </a:ext>
            </a:extLst>
          </p:cNvPr>
          <p:cNvPicPr>
            <a:picLocks noChangeAspect="1"/>
          </p:cNvPicPr>
          <p:nvPr/>
        </p:nvPicPr>
        <p:blipFill rotWithShape="1">
          <a:blip r:embed="rId3"/>
          <a:srcRect t="44450"/>
          <a:stretch/>
        </p:blipFill>
        <p:spPr>
          <a:xfrm>
            <a:off x="753403" y="1697196"/>
            <a:ext cx="3204000" cy="2134400"/>
          </a:xfrm>
          <a:prstGeom prst="rect">
            <a:avLst/>
          </a:prstGeom>
        </p:spPr>
      </p:pic>
      <p:pic>
        <p:nvPicPr>
          <p:cNvPr id="13" name="图片 12">
            <a:extLst>
              <a:ext uri="{FF2B5EF4-FFF2-40B4-BE49-F238E27FC236}">
                <a16:creationId xmlns:a16="http://schemas.microsoft.com/office/drawing/2014/main" id="{61F90F47-A5E1-D96E-0B3A-0FAEFCFB8108}"/>
              </a:ext>
            </a:extLst>
          </p:cNvPr>
          <p:cNvPicPr>
            <a:picLocks noChangeAspect="1"/>
          </p:cNvPicPr>
          <p:nvPr/>
        </p:nvPicPr>
        <p:blipFill rotWithShape="1">
          <a:blip r:embed="rId3"/>
          <a:srcRect b="85767"/>
          <a:stretch/>
        </p:blipFill>
        <p:spPr>
          <a:xfrm>
            <a:off x="753401" y="1086991"/>
            <a:ext cx="3204000" cy="546874"/>
          </a:xfrm>
          <a:prstGeom prst="rect">
            <a:avLst/>
          </a:prstGeom>
        </p:spPr>
      </p:pic>
      <p:sp>
        <p:nvSpPr>
          <p:cNvPr id="3" name="文本框 6"/>
          <p:cNvSpPr txBox="1">
            <a:spLocks noChangeArrowheads="1"/>
          </p:cNvSpPr>
          <p:nvPr/>
        </p:nvSpPr>
        <p:spPr bwMode="auto">
          <a:xfrm>
            <a:off x="228600" y="60727"/>
            <a:ext cx="30267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accent1"/>
                </a:solidFill>
                <a:effectLst/>
                <a:uLnTx/>
                <a:uFillTx/>
                <a:latin typeface="+mj-ea"/>
                <a:ea typeface="+mj-ea"/>
              </a:rPr>
              <a:t>03 </a:t>
            </a:r>
            <a:r>
              <a:rPr kumimoji="0" lang="zh-CN" altLang="en-US" sz="2400" b="1" i="0" u="none" strike="noStrike" kern="1200" cap="none" spc="0" normalizeH="0" baseline="0" noProof="0" dirty="0">
                <a:ln>
                  <a:noFill/>
                </a:ln>
                <a:solidFill>
                  <a:schemeClr val="accent1"/>
                </a:solidFill>
                <a:effectLst/>
                <a:uLnTx/>
                <a:uFillTx/>
                <a:latin typeface="+mj-ea"/>
                <a:ea typeface="+mj-ea"/>
              </a:rPr>
              <a:t>多传感器传输策略</a:t>
            </a:r>
          </a:p>
        </p:txBody>
      </p:sp>
      <p:pic>
        <p:nvPicPr>
          <p:cNvPr id="8" name="图片 7">
            <a:extLst>
              <a:ext uri="{FF2B5EF4-FFF2-40B4-BE49-F238E27FC236}">
                <a16:creationId xmlns:a16="http://schemas.microsoft.com/office/drawing/2014/main" id="{8A5E8E9A-2CE7-E154-FEAD-5646CE189719}"/>
              </a:ext>
            </a:extLst>
          </p:cNvPr>
          <p:cNvPicPr>
            <a:picLocks noChangeAspect="1"/>
          </p:cNvPicPr>
          <p:nvPr/>
        </p:nvPicPr>
        <p:blipFill rotWithShape="1">
          <a:blip r:embed="rId4"/>
          <a:srcRect t="82619"/>
          <a:stretch/>
        </p:blipFill>
        <p:spPr>
          <a:xfrm>
            <a:off x="5186597" y="1700102"/>
            <a:ext cx="3204000" cy="726897"/>
          </a:xfrm>
          <a:prstGeom prst="rect">
            <a:avLst/>
          </a:prstGeom>
        </p:spPr>
      </p:pic>
      <p:sp>
        <p:nvSpPr>
          <p:cNvPr id="6" name="灯片编号占位符 5"/>
          <p:cNvSpPr>
            <a:spLocks noGrp="1"/>
          </p:cNvSpPr>
          <p:nvPr>
            <p:ph type="sldNum" sz="quarter" idx="4"/>
          </p:nvPr>
        </p:nvSpPr>
        <p:spPr/>
        <p:txBody>
          <a:bodyPr/>
          <a:lstStyle/>
          <a:p>
            <a:fld id="{EE3F9CDB-1F21-4789-A81E-8FEA25CE194B}" type="slidenum">
              <a:rPr lang="zh-CN" altLang="en-US" smtClean="0"/>
              <a:t>16</a:t>
            </a:fld>
            <a:endParaRPr lang="zh-CN" altLang="en-US"/>
          </a:p>
        </p:txBody>
      </p:sp>
      <p:sp>
        <p:nvSpPr>
          <p:cNvPr id="31" name="文本框 30"/>
          <p:cNvSpPr txBox="1"/>
          <p:nvPr/>
        </p:nvSpPr>
        <p:spPr>
          <a:xfrm>
            <a:off x="288926" y="640715"/>
            <a:ext cx="8626474" cy="446276"/>
          </a:xfrm>
          <a:prstGeom prst="rect">
            <a:avLst/>
          </a:prstGeom>
          <a:noFill/>
        </p:spPr>
        <p:txBody>
          <a:bodyPr wrap="square" numCol="2" rtlCol="0">
            <a:spAutoFit/>
          </a:bodyPr>
          <a:lstStyle/>
          <a:p>
            <a:pPr marL="285750" indent="-285750" fontAlgn="auto">
              <a:spcBef>
                <a:spcPts val="600"/>
              </a:spcBef>
              <a:spcAft>
                <a:spcPts val="600"/>
              </a:spcAft>
              <a:buFont typeface="Wingdings" panose="05000000000000000000" pitchFamily="2" charset="2"/>
              <a:buChar char="Ø"/>
            </a:pPr>
            <a:r>
              <a:rPr lang="en-US" altLang="zh-CN"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3.2</a:t>
            </a:r>
            <a:r>
              <a:rPr lang="zh-CN" altLang="en-US"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b="1" i="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Limited information </a:t>
            </a:r>
            <a:endParaRPr lang="zh-CN" altLang="en-US" b="1" i="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 name="图片 1">
            <a:extLst>
              <a:ext uri="{FF2B5EF4-FFF2-40B4-BE49-F238E27FC236}">
                <a16:creationId xmlns:a16="http://schemas.microsoft.com/office/drawing/2014/main" id="{FBA20FBB-63EF-8BD8-9B67-78FAE51BA809}"/>
              </a:ext>
            </a:extLst>
          </p:cNvPr>
          <p:cNvPicPr>
            <a:picLocks noChangeAspect="1"/>
          </p:cNvPicPr>
          <p:nvPr/>
        </p:nvPicPr>
        <p:blipFill rotWithShape="1">
          <a:blip r:embed="rId5"/>
          <a:srcRect t="68919" b="16024"/>
          <a:stretch/>
        </p:blipFill>
        <p:spPr>
          <a:xfrm>
            <a:off x="5186597" y="1086991"/>
            <a:ext cx="3204000" cy="410369"/>
          </a:xfrm>
          <a:prstGeom prst="rect">
            <a:avLst/>
          </a:prstGeom>
        </p:spPr>
      </p:pic>
      <p:pic>
        <p:nvPicPr>
          <p:cNvPr id="25" name="图片 24">
            <a:extLst>
              <a:ext uri="{FF2B5EF4-FFF2-40B4-BE49-F238E27FC236}">
                <a16:creationId xmlns:a16="http://schemas.microsoft.com/office/drawing/2014/main" id="{5AE694DA-C185-32CF-2C09-6C63D5C29C7E}"/>
              </a:ext>
            </a:extLst>
          </p:cNvPr>
          <p:cNvPicPr>
            <a:picLocks noChangeAspect="1"/>
          </p:cNvPicPr>
          <p:nvPr/>
        </p:nvPicPr>
        <p:blipFill>
          <a:blip r:embed="rId6"/>
          <a:stretch>
            <a:fillRect/>
          </a:stretch>
        </p:blipFill>
        <p:spPr>
          <a:xfrm>
            <a:off x="2942632" y="4029775"/>
            <a:ext cx="3204000" cy="862373"/>
          </a:xfrm>
          <a:prstGeom prst="rect">
            <a:avLst/>
          </a:prstGeom>
        </p:spPr>
      </p:pic>
      <p:cxnSp>
        <p:nvCxnSpPr>
          <p:cNvPr id="34" name="直接箭头连接符 33">
            <a:extLst>
              <a:ext uri="{FF2B5EF4-FFF2-40B4-BE49-F238E27FC236}">
                <a16:creationId xmlns:a16="http://schemas.microsoft.com/office/drawing/2014/main" id="{F266D1BB-5A28-2F73-2632-526B9B325FAF}"/>
              </a:ext>
            </a:extLst>
          </p:cNvPr>
          <p:cNvCxnSpPr>
            <a:stCxn id="4" idx="2"/>
            <a:endCxn id="25" idx="1"/>
          </p:cNvCxnSpPr>
          <p:nvPr/>
        </p:nvCxnSpPr>
        <p:spPr>
          <a:xfrm>
            <a:off x="2355403" y="3831596"/>
            <a:ext cx="587229" cy="62936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a:extLst>
              <a:ext uri="{FF2B5EF4-FFF2-40B4-BE49-F238E27FC236}">
                <a16:creationId xmlns:a16="http://schemas.microsoft.com/office/drawing/2014/main" id="{DDCD5D54-BC06-3005-1E14-DCE7C7AA6710}"/>
              </a:ext>
            </a:extLst>
          </p:cNvPr>
          <p:cNvCxnSpPr>
            <a:stCxn id="18" idx="2"/>
            <a:endCxn id="25" idx="3"/>
          </p:cNvCxnSpPr>
          <p:nvPr/>
        </p:nvCxnSpPr>
        <p:spPr>
          <a:xfrm flipH="1">
            <a:off x="6146632" y="3737441"/>
            <a:ext cx="641965" cy="72352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 name="矩形: 圆角 4">
            <a:extLst>
              <a:ext uri="{FF2B5EF4-FFF2-40B4-BE49-F238E27FC236}">
                <a16:creationId xmlns:a16="http://schemas.microsoft.com/office/drawing/2014/main" id="{C5D745AC-0950-DBF4-4451-CABCE95BF6A6}"/>
              </a:ext>
            </a:extLst>
          </p:cNvPr>
          <p:cNvSpPr/>
          <p:nvPr/>
        </p:nvSpPr>
        <p:spPr>
          <a:xfrm>
            <a:off x="753401" y="1086991"/>
            <a:ext cx="3204000" cy="536395"/>
          </a:xfrm>
          <a:prstGeom prst="roundRect">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a:extLst>
              <a:ext uri="{FF2B5EF4-FFF2-40B4-BE49-F238E27FC236}">
                <a16:creationId xmlns:a16="http://schemas.microsoft.com/office/drawing/2014/main" id="{F329F00D-C965-2A35-0160-940CB63FB414}"/>
              </a:ext>
            </a:extLst>
          </p:cNvPr>
          <p:cNvPicPr>
            <a:picLocks noChangeAspect="1"/>
          </p:cNvPicPr>
          <p:nvPr/>
        </p:nvPicPr>
        <p:blipFill rotWithShape="1">
          <a:blip r:embed="rId2"/>
          <a:srcRect t="65388"/>
          <a:stretch/>
        </p:blipFill>
        <p:spPr>
          <a:xfrm>
            <a:off x="5139827" y="2113005"/>
            <a:ext cx="3204000" cy="1273575"/>
          </a:xfrm>
          <a:prstGeom prst="rect">
            <a:avLst/>
          </a:prstGeom>
        </p:spPr>
      </p:pic>
      <p:pic>
        <p:nvPicPr>
          <p:cNvPr id="5" name="图片 4">
            <a:extLst>
              <a:ext uri="{FF2B5EF4-FFF2-40B4-BE49-F238E27FC236}">
                <a16:creationId xmlns:a16="http://schemas.microsoft.com/office/drawing/2014/main" id="{EB848993-6ADF-5B73-1FE4-793DFD24A90B}"/>
              </a:ext>
            </a:extLst>
          </p:cNvPr>
          <p:cNvPicPr>
            <a:picLocks noChangeAspect="1"/>
          </p:cNvPicPr>
          <p:nvPr/>
        </p:nvPicPr>
        <p:blipFill>
          <a:blip r:embed="rId3"/>
          <a:stretch>
            <a:fillRect/>
          </a:stretch>
        </p:blipFill>
        <p:spPr>
          <a:xfrm>
            <a:off x="800173" y="1146252"/>
            <a:ext cx="3204000" cy="2288571"/>
          </a:xfrm>
          <a:prstGeom prst="rect">
            <a:avLst/>
          </a:prstGeom>
        </p:spPr>
      </p:pic>
      <p:sp>
        <p:nvSpPr>
          <p:cNvPr id="3" name="文本框 6"/>
          <p:cNvSpPr txBox="1">
            <a:spLocks noChangeArrowheads="1"/>
          </p:cNvSpPr>
          <p:nvPr/>
        </p:nvSpPr>
        <p:spPr bwMode="auto">
          <a:xfrm>
            <a:off x="228600" y="60727"/>
            <a:ext cx="30267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accent1"/>
                </a:solidFill>
                <a:effectLst/>
                <a:uLnTx/>
                <a:uFillTx/>
                <a:latin typeface="+mj-ea"/>
                <a:ea typeface="+mj-ea"/>
              </a:rPr>
              <a:t>03 </a:t>
            </a:r>
            <a:r>
              <a:rPr kumimoji="0" lang="zh-CN" altLang="en-US" sz="2400" b="1" i="0" u="none" strike="noStrike" kern="1200" cap="none" spc="0" normalizeH="0" baseline="0" noProof="0" dirty="0">
                <a:ln>
                  <a:noFill/>
                </a:ln>
                <a:solidFill>
                  <a:schemeClr val="accent1"/>
                </a:solidFill>
                <a:effectLst/>
                <a:uLnTx/>
                <a:uFillTx/>
                <a:latin typeface="+mj-ea"/>
                <a:ea typeface="+mj-ea"/>
              </a:rPr>
              <a:t>多传感器传输策略</a:t>
            </a:r>
          </a:p>
        </p:txBody>
      </p:sp>
      <p:sp>
        <p:nvSpPr>
          <p:cNvPr id="6" name="灯片编号占位符 5"/>
          <p:cNvSpPr>
            <a:spLocks noGrp="1"/>
          </p:cNvSpPr>
          <p:nvPr>
            <p:ph type="sldNum" sz="quarter" idx="4"/>
          </p:nvPr>
        </p:nvSpPr>
        <p:spPr/>
        <p:txBody>
          <a:bodyPr/>
          <a:lstStyle/>
          <a:p>
            <a:fld id="{EE3F9CDB-1F21-4789-A81E-8FEA25CE194B}" type="slidenum">
              <a:rPr lang="zh-CN" altLang="en-US" smtClean="0"/>
              <a:t>17</a:t>
            </a:fld>
            <a:endParaRPr lang="zh-CN" altLang="en-US"/>
          </a:p>
        </p:txBody>
      </p:sp>
      <p:sp>
        <p:nvSpPr>
          <p:cNvPr id="31" name="文本框 30"/>
          <p:cNvSpPr txBox="1"/>
          <p:nvPr/>
        </p:nvSpPr>
        <p:spPr>
          <a:xfrm>
            <a:off x="288926" y="640715"/>
            <a:ext cx="8626474" cy="446276"/>
          </a:xfrm>
          <a:prstGeom prst="rect">
            <a:avLst/>
          </a:prstGeom>
          <a:noFill/>
        </p:spPr>
        <p:txBody>
          <a:bodyPr wrap="square" numCol="2" rtlCol="0">
            <a:spAutoFit/>
          </a:bodyPr>
          <a:lstStyle/>
          <a:p>
            <a:pPr marL="285750" indent="-285750" fontAlgn="auto">
              <a:spcBef>
                <a:spcPts val="600"/>
              </a:spcBef>
              <a:spcAft>
                <a:spcPts val="600"/>
              </a:spcAft>
              <a:buFont typeface="Wingdings" panose="05000000000000000000" pitchFamily="2" charset="2"/>
              <a:buChar char="Ø"/>
            </a:pPr>
            <a:r>
              <a:rPr lang="en-US" altLang="zh-CN"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3.2</a:t>
            </a:r>
            <a:r>
              <a:rPr lang="zh-CN" altLang="en-US"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b="1" i="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Multi-sensor Markov game </a:t>
            </a:r>
            <a:endParaRPr lang="zh-CN" altLang="en-US" b="1" i="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7" name="直接连接符 6">
            <a:extLst>
              <a:ext uri="{FF2B5EF4-FFF2-40B4-BE49-F238E27FC236}">
                <a16:creationId xmlns:a16="http://schemas.microsoft.com/office/drawing/2014/main" id="{7F190C45-7581-DFE5-272D-8FA03AE6E9EB}"/>
              </a:ext>
            </a:extLst>
          </p:cNvPr>
          <p:cNvCxnSpPr>
            <a:cxnSpLocks/>
          </p:cNvCxnSpPr>
          <p:nvPr/>
        </p:nvCxnSpPr>
        <p:spPr>
          <a:xfrm>
            <a:off x="1491361" y="1418686"/>
            <a:ext cx="91081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B9EC1241-564F-B632-C2C3-2FA87405DA7D}"/>
              </a:ext>
            </a:extLst>
          </p:cNvPr>
          <p:cNvCxnSpPr>
            <a:cxnSpLocks/>
          </p:cNvCxnSpPr>
          <p:nvPr/>
        </p:nvCxnSpPr>
        <p:spPr>
          <a:xfrm>
            <a:off x="3672590" y="1801400"/>
            <a:ext cx="331583"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1106CBCD-945E-444B-E16B-9D96A58BDBB8}"/>
              </a:ext>
            </a:extLst>
          </p:cNvPr>
          <p:cNvCxnSpPr>
            <a:cxnSpLocks/>
          </p:cNvCxnSpPr>
          <p:nvPr/>
        </p:nvCxnSpPr>
        <p:spPr>
          <a:xfrm>
            <a:off x="2932976" y="2065874"/>
            <a:ext cx="739614"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28660CDD-4DFA-1481-2195-0A915432A3C4}"/>
              </a:ext>
            </a:extLst>
          </p:cNvPr>
          <p:cNvCxnSpPr>
            <a:cxnSpLocks/>
          </p:cNvCxnSpPr>
          <p:nvPr/>
        </p:nvCxnSpPr>
        <p:spPr>
          <a:xfrm>
            <a:off x="2660754" y="2319792"/>
            <a:ext cx="1311639"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2721E0F4-347D-4804-A30E-3938B1348DF9}"/>
              </a:ext>
            </a:extLst>
          </p:cNvPr>
          <p:cNvCxnSpPr>
            <a:cxnSpLocks/>
          </p:cNvCxnSpPr>
          <p:nvPr/>
        </p:nvCxnSpPr>
        <p:spPr>
          <a:xfrm>
            <a:off x="1154688" y="2462483"/>
            <a:ext cx="12697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0B199C31-E990-1344-774D-67A0B69E3D33}"/>
              </a:ext>
            </a:extLst>
          </p:cNvPr>
          <p:cNvCxnSpPr>
            <a:cxnSpLocks/>
          </p:cNvCxnSpPr>
          <p:nvPr/>
        </p:nvCxnSpPr>
        <p:spPr>
          <a:xfrm>
            <a:off x="1831742" y="2749793"/>
            <a:ext cx="15940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2CDEE521-C32B-D950-E36A-25ACCA8ECF2A}"/>
              </a:ext>
            </a:extLst>
          </p:cNvPr>
          <p:cNvCxnSpPr>
            <a:cxnSpLocks/>
          </p:cNvCxnSpPr>
          <p:nvPr/>
        </p:nvCxnSpPr>
        <p:spPr>
          <a:xfrm>
            <a:off x="2239755" y="3012444"/>
            <a:ext cx="1055533"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99BE67E3-F266-7ACD-178F-648DD60660BA}"/>
              </a:ext>
            </a:extLst>
          </p:cNvPr>
          <p:cNvCxnSpPr>
            <a:cxnSpLocks/>
          </p:cNvCxnSpPr>
          <p:nvPr/>
        </p:nvCxnSpPr>
        <p:spPr>
          <a:xfrm>
            <a:off x="1911442" y="3289098"/>
            <a:ext cx="1343949"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pic>
        <p:nvPicPr>
          <p:cNvPr id="35" name="图片 34">
            <a:extLst>
              <a:ext uri="{FF2B5EF4-FFF2-40B4-BE49-F238E27FC236}">
                <a16:creationId xmlns:a16="http://schemas.microsoft.com/office/drawing/2014/main" id="{E8F175B4-FDA4-C0BA-CD48-E58C91E4D0E7}"/>
              </a:ext>
            </a:extLst>
          </p:cNvPr>
          <p:cNvPicPr>
            <a:picLocks noChangeAspect="1"/>
          </p:cNvPicPr>
          <p:nvPr/>
        </p:nvPicPr>
        <p:blipFill>
          <a:blip r:embed="rId4"/>
          <a:stretch>
            <a:fillRect/>
          </a:stretch>
        </p:blipFill>
        <p:spPr>
          <a:xfrm>
            <a:off x="800173" y="3435331"/>
            <a:ext cx="3204000" cy="727899"/>
          </a:xfrm>
          <a:prstGeom prst="rect">
            <a:avLst/>
          </a:prstGeom>
        </p:spPr>
      </p:pic>
      <p:pic>
        <p:nvPicPr>
          <p:cNvPr id="36" name="图片 35">
            <a:extLst>
              <a:ext uri="{FF2B5EF4-FFF2-40B4-BE49-F238E27FC236}">
                <a16:creationId xmlns:a16="http://schemas.microsoft.com/office/drawing/2014/main" id="{79CE362B-D438-8FD0-4590-879799B84306}"/>
              </a:ext>
            </a:extLst>
          </p:cNvPr>
          <p:cNvPicPr>
            <a:picLocks noChangeAspect="1"/>
          </p:cNvPicPr>
          <p:nvPr/>
        </p:nvPicPr>
        <p:blipFill rotWithShape="1">
          <a:blip r:embed="rId5"/>
          <a:srcRect t="32030" b="54716"/>
          <a:stretch/>
        </p:blipFill>
        <p:spPr>
          <a:xfrm>
            <a:off x="5139827" y="1355123"/>
            <a:ext cx="3204000" cy="446277"/>
          </a:xfrm>
          <a:prstGeom prst="rect">
            <a:avLst/>
          </a:prstGeom>
        </p:spPr>
      </p:pic>
      <p:cxnSp>
        <p:nvCxnSpPr>
          <p:cNvPr id="37" name="直接连接符 36">
            <a:extLst>
              <a:ext uri="{FF2B5EF4-FFF2-40B4-BE49-F238E27FC236}">
                <a16:creationId xmlns:a16="http://schemas.microsoft.com/office/drawing/2014/main" id="{7CDCDA28-40FC-1CEC-EAEE-37E1E11E56AD}"/>
              </a:ext>
            </a:extLst>
          </p:cNvPr>
          <p:cNvCxnSpPr>
            <a:cxnSpLocks/>
          </p:cNvCxnSpPr>
          <p:nvPr/>
        </p:nvCxnSpPr>
        <p:spPr>
          <a:xfrm flipV="1">
            <a:off x="800173" y="4148240"/>
            <a:ext cx="2516400" cy="13805"/>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40" name="加号 39">
            <a:extLst>
              <a:ext uri="{FF2B5EF4-FFF2-40B4-BE49-F238E27FC236}">
                <a16:creationId xmlns:a16="http://schemas.microsoft.com/office/drawing/2014/main" id="{418C4A6A-0B20-2124-C3CD-E47612B7F221}"/>
              </a:ext>
            </a:extLst>
          </p:cNvPr>
          <p:cNvSpPr/>
          <p:nvPr/>
        </p:nvSpPr>
        <p:spPr>
          <a:xfrm>
            <a:off x="6468255" y="1847419"/>
            <a:ext cx="239843" cy="217343"/>
          </a:xfrm>
          <a:prstGeom prst="mathPlus">
            <a:avLst/>
          </a:prstGeom>
          <a:solidFill>
            <a:srgbClr val="C00000"/>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41" name="箭头: 下 40">
            <a:extLst>
              <a:ext uri="{FF2B5EF4-FFF2-40B4-BE49-F238E27FC236}">
                <a16:creationId xmlns:a16="http://schemas.microsoft.com/office/drawing/2014/main" id="{9DD383F3-A158-68EC-DC44-E4E76EC8C35E}"/>
              </a:ext>
            </a:extLst>
          </p:cNvPr>
          <p:cNvSpPr/>
          <p:nvPr/>
        </p:nvSpPr>
        <p:spPr>
          <a:xfrm>
            <a:off x="6501982" y="3434823"/>
            <a:ext cx="172387" cy="170311"/>
          </a:xfrm>
          <a:prstGeom prst="down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42" name="对象 41">
            <a:extLst>
              <a:ext uri="{FF2B5EF4-FFF2-40B4-BE49-F238E27FC236}">
                <a16:creationId xmlns:a16="http://schemas.microsoft.com/office/drawing/2014/main" id="{E91C9D13-B459-937B-B279-4551D3FBCE30}"/>
              </a:ext>
            </a:extLst>
          </p:cNvPr>
          <p:cNvGraphicFramePr>
            <a:graphicFrameLocks noChangeAspect="1"/>
          </p:cNvGraphicFramePr>
          <p:nvPr>
            <p:extLst>
              <p:ext uri="{D42A27DB-BD31-4B8C-83A1-F6EECF244321}">
                <p14:modId xmlns:p14="http://schemas.microsoft.com/office/powerpoint/2010/main" val="3482392335"/>
              </p:ext>
            </p:extLst>
          </p:nvPr>
        </p:nvGraphicFramePr>
        <p:xfrm>
          <a:off x="5559425" y="3702050"/>
          <a:ext cx="2057400" cy="393700"/>
        </p:xfrm>
        <a:graphic>
          <a:graphicData uri="http://schemas.openxmlformats.org/presentationml/2006/ole">
            <mc:AlternateContent xmlns:mc="http://schemas.openxmlformats.org/markup-compatibility/2006">
              <mc:Choice xmlns:v="urn:schemas-microsoft-com:vml" Requires="v">
                <p:oleObj name="Equation" r:id="rId6" imgW="2057400" imgH="393480" progId="Equation.DSMT4">
                  <p:embed/>
                </p:oleObj>
              </mc:Choice>
              <mc:Fallback>
                <p:oleObj name="Equation" r:id="rId6" imgW="2057400" imgH="393480" progId="Equation.DSMT4">
                  <p:embed/>
                  <p:pic>
                    <p:nvPicPr>
                      <p:cNvPr id="0" name=""/>
                      <p:cNvPicPr/>
                      <p:nvPr/>
                    </p:nvPicPr>
                    <p:blipFill>
                      <a:blip r:embed="rId7"/>
                      <a:stretch>
                        <a:fillRect/>
                      </a:stretch>
                    </p:blipFill>
                    <p:spPr>
                      <a:xfrm>
                        <a:off x="5559425" y="3702050"/>
                        <a:ext cx="2057400" cy="393700"/>
                      </a:xfrm>
                      <a:prstGeom prst="rect">
                        <a:avLst/>
                      </a:prstGeom>
                    </p:spPr>
                  </p:pic>
                </p:oleObj>
              </mc:Fallback>
            </mc:AlternateContent>
          </a:graphicData>
        </a:graphic>
      </p:graphicFrame>
      <p:cxnSp>
        <p:nvCxnSpPr>
          <p:cNvPr id="4" name="直接连接符 3">
            <a:extLst>
              <a:ext uri="{FF2B5EF4-FFF2-40B4-BE49-F238E27FC236}">
                <a16:creationId xmlns:a16="http://schemas.microsoft.com/office/drawing/2014/main" id="{03EBD5F6-6A56-42F9-ED07-AE52DF27BE0C}"/>
              </a:ext>
            </a:extLst>
          </p:cNvPr>
          <p:cNvCxnSpPr>
            <a:cxnSpLocks/>
          </p:cNvCxnSpPr>
          <p:nvPr/>
        </p:nvCxnSpPr>
        <p:spPr>
          <a:xfrm>
            <a:off x="1115867" y="1916324"/>
            <a:ext cx="375494"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A827126F-6B99-267C-2AEF-B8435A12A707}"/>
              </a:ext>
            </a:extLst>
          </p:cNvPr>
          <p:cNvPicPr>
            <a:picLocks noChangeAspect="1"/>
          </p:cNvPicPr>
          <p:nvPr/>
        </p:nvPicPr>
        <p:blipFill rotWithShape="1">
          <a:blip r:embed="rId2"/>
          <a:srcRect b="34917"/>
          <a:stretch/>
        </p:blipFill>
        <p:spPr>
          <a:xfrm>
            <a:off x="5139827" y="2032966"/>
            <a:ext cx="3204000" cy="2212019"/>
          </a:xfrm>
          <a:prstGeom prst="rect">
            <a:avLst/>
          </a:prstGeom>
        </p:spPr>
      </p:pic>
      <p:pic>
        <p:nvPicPr>
          <p:cNvPr id="4" name="图片 3">
            <a:extLst>
              <a:ext uri="{FF2B5EF4-FFF2-40B4-BE49-F238E27FC236}">
                <a16:creationId xmlns:a16="http://schemas.microsoft.com/office/drawing/2014/main" id="{59234D54-3A86-9409-2C9C-DE2B5677271A}"/>
              </a:ext>
            </a:extLst>
          </p:cNvPr>
          <p:cNvPicPr>
            <a:picLocks noChangeAspect="1"/>
          </p:cNvPicPr>
          <p:nvPr/>
        </p:nvPicPr>
        <p:blipFill>
          <a:blip r:embed="rId3"/>
          <a:stretch>
            <a:fillRect/>
          </a:stretch>
        </p:blipFill>
        <p:spPr>
          <a:xfrm>
            <a:off x="800173" y="1331995"/>
            <a:ext cx="3204000" cy="2479509"/>
          </a:xfrm>
          <a:prstGeom prst="rect">
            <a:avLst/>
          </a:prstGeom>
        </p:spPr>
      </p:pic>
      <p:sp>
        <p:nvSpPr>
          <p:cNvPr id="3" name="文本框 6"/>
          <p:cNvSpPr txBox="1">
            <a:spLocks noChangeArrowheads="1"/>
          </p:cNvSpPr>
          <p:nvPr/>
        </p:nvSpPr>
        <p:spPr bwMode="auto">
          <a:xfrm>
            <a:off x="228600" y="60727"/>
            <a:ext cx="30267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accent1"/>
                </a:solidFill>
                <a:effectLst/>
                <a:uLnTx/>
                <a:uFillTx/>
                <a:latin typeface="+mj-ea"/>
                <a:ea typeface="+mj-ea"/>
              </a:rPr>
              <a:t>03 </a:t>
            </a:r>
            <a:r>
              <a:rPr kumimoji="0" lang="zh-CN" altLang="en-US" sz="2400" b="1" i="0" u="none" strike="noStrike" kern="1200" cap="none" spc="0" normalizeH="0" baseline="0" noProof="0" dirty="0">
                <a:ln>
                  <a:noFill/>
                </a:ln>
                <a:solidFill>
                  <a:schemeClr val="accent1"/>
                </a:solidFill>
                <a:effectLst/>
                <a:uLnTx/>
                <a:uFillTx/>
                <a:latin typeface="+mj-ea"/>
                <a:ea typeface="+mj-ea"/>
              </a:rPr>
              <a:t>多传感器传输策略</a:t>
            </a:r>
          </a:p>
        </p:txBody>
      </p:sp>
      <p:sp>
        <p:nvSpPr>
          <p:cNvPr id="6" name="灯片编号占位符 5"/>
          <p:cNvSpPr>
            <a:spLocks noGrp="1"/>
          </p:cNvSpPr>
          <p:nvPr>
            <p:ph type="sldNum" sz="quarter" idx="4"/>
          </p:nvPr>
        </p:nvSpPr>
        <p:spPr/>
        <p:txBody>
          <a:bodyPr/>
          <a:lstStyle/>
          <a:p>
            <a:fld id="{EE3F9CDB-1F21-4789-A81E-8FEA25CE194B}" type="slidenum">
              <a:rPr lang="zh-CN" altLang="en-US" smtClean="0"/>
              <a:t>18</a:t>
            </a:fld>
            <a:endParaRPr lang="zh-CN" altLang="en-US"/>
          </a:p>
        </p:txBody>
      </p:sp>
      <p:sp>
        <p:nvSpPr>
          <p:cNvPr id="31" name="文本框 30"/>
          <p:cNvSpPr txBox="1"/>
          <p:nvPr/>
        </p:nvSpPr>
        <p:spPr>
          <a:xfrm>
            <a:off x="288926" y="640715"/>
            <a:ext cx="8626474" cy="446276"/>
          </a:xfrm>
          <a:prstGeom prst="rect">
            <a:avLst/>
          </a:prstGeom>
          <a:noFill/>
        </p:spPr>
        <p:txBody>
          <a:bodyPr wrap="square" numCol="2" rtlCol="0">
            <a:spAutoFit/>
          </a:bodyPr>
          <a:lstStyle/>
          <a:p>
            <a:pPr marL="285750" indent="-285750" fontAlgn="auto">
              <a:spcBef>
                <a:spcPts val="600"/>
              </a:spcBef>
              <a:spcAft>
                <a:spcPts val="600"/>
              </a:spcAft>
              <a:buFont typeface="Wingdings" panose="05000000000000000000" pitchFamily="2" charset="2"/>
              <a:buChar char="Ø"/>
            </a:pPr>
            <a:r>
              <a:rPr lang="en-US" altLang="zh-CN"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3.2</a:t>
            </a:r>
            <a:r>
              <a:rPr lang="zh-CN" altLang="en-US"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b="1" i="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Multi-sensor Markov game </a:t>
            </a:r>
            <a:endParaRPr lang="zh-CN" altLang="en-US" b="1" i="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7" name="直接连接符 6">
            <a:extLst>
              <a:ext uri="{FF2B5EF4-FFF2-40B4-BE49-F238E27FC236}">
                <a16:creationId xmlns:a16="http://schemas.microsoft.com/office/drawing/2014/main" id="{7F190C45-7581-DFE5-272D-8FA03AE6E9EB}"/>
              </a:ext>
            </a:extLst>
          </p:cNvPr>
          <p:cNvCxnSpPr>
            <a:cxnSpLocks/>
          </p:cNvCxnSpPr>
          <p:nvPr/>
        </p:nvCxnSpPr>
        <p:spPr>
          <a:xfrm>
            <a:off x="800173" y="1860895"/>
            <a:ext cx="1967348"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28660CDD-4DFA-1481-2195-0A915432A3C4}"/>
              </a:ext>
            </a:extLst>
          </p:cNvPr>
          <p:cNvCxnSpPr>
            <a:cxnSpLocks/>
          </p:cNvCxnSpPr>
          <p:nvPr/>
        </p:nvCxnSpPr>
        <p:spPr>
          <a:xfrm>
            <a:off x="800173" y="2657071"/>
            <a:ext cx="1500817"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2CDEE521-C32B-D950-E36A-25ACCA8ECF2A}"/>
              </a:ext>
            </a:extLst>
          </p:cNvPr>
          <p:cNvCxnSpPr>
            <a:cxnSpLocks/>
          </p:cNvCxnSpPr>
          <p:nvPr/>
        </p:nvCxnSpPr>
        <p:spPr>
          <a:xfrm>
            <a:off x="1061225" y="2959979"/>
            <a:ext cx="2011759"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99BE67E3-F266-7ACD-178F-648DD60660BA}"/>
              </a:ext>
            </a:extLst>
          </p:cNvPr>
          <p:cNvCxnSpPr>
            <a:cxnSpLocks/>
          </p:cNvCxnSpPr>
          <p:nvPr/>
        </p:nvCxnSpPr>
        <p:spPr>
          <a:xfrm>
            <a:off x="5139827" y="2542354"/>
            <a:ext cx="2107917"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46A8159E-660D-10B2-BC5E-3F007B4DBDCA}"/>
              </a:ext>
            </a:extLst>
          </p:cNvPr>
          <p:cNvCxnSpPr>
            <a:cxnSpLocks/>
          </p:cNvCxnSpPr>
          <p:nvPr/>
        </p:nvCxnSpPr>
        <p:spPr>
          <a:xfrm>
            <a:off x="5508885" y="2739725"/>
            <a:ext cx="1738859"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pic>
        <p:nvPicPr>
          <p:cNvPr id="21" name="图片 20">
            <a:extLst>
              <a:ext uri="{FF2B5EF4-FFF2-40B4-BE49-F238E27FC236}">
                <a16:creationId xmlns:a16="http://schemas.microsoft.com/office/drawing/2014/main" id="{EE3E9EE1-5AD5-9C0B-37E4-9CD2DDCD6142}"/>
              </a:ext>
            </a:extLst>
          </p:cNvPr>
          <p:cNvPicPr>
            <a:picLocks noChangeAspect="1"/>
          </p:cNvPicPr>
          <p:nvPr/>
        </p:nvPicPr>
        <p:blipFill rotWithShape="1">
          <a:blip r:embed="rId4"/>
          <a:srcRect t="68646" b="14981"/>
          <a:stretch/>
        </p:blipFill>
        <p:spPr>
          <a:xfrm>
            <a:off x="800173" y="4023308"/>
            <a:ext cx="3204000" cy="446276"/>
          </a:xfrm>
          <a:prstGeom prst="rect">
            <a:avLst/>
          </a:prstGeom>
        </p:spPr>
      </p:pic>
      <p:sp>
        <p:nvSpPr>
          <p:cNvPr id="23" name="箭头: 右弧形 22">
            <a:extLst>
              <a:ext uri="{FF2B5EF4-FFF2-40B4-BE49-F238E27FC236}">
                <a16:creationId xmlns:a16="http://schemas.microsoft.com/office/drawing/2014/main" id="{6E3A709F-5FCB-95C3-0FC2-5103AC963047}"/>
              </a:ext>
            </a:extLst>
          </p:cNvPr>
          <p:cNvSpPr/>
          <p:nvPr/>
        </p:nvSpPr>
        <p:spPr>
          <a:xfrm rot="10800000">
            <a:off x="562131" y="2758642"/>
            <a:ext cx="238040" cy="1513551"/>
          </a:xfrm>
          <a:prstGeom prst="curvedLef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24" name="图片 23">
            <a:extLst>
              <a:ext uri="{FF2B5EF4-FFF2-40B4-BE49-F238E27FC236}">
                <a16:creationId xmlns:a16="http://schemas.microsoft.com/office/drawing/2014/main" id="{6E7D8A5E-7DB5-CC8E-E1DA-F6C4637F99A8}"/>
              </a:ext>
            </a:extLst>
          </p:cNvPr>
          <p:cNvPicPr>
            <a:picLocks noChangeAspect="1"/>
          </p:cNvPicPr>
          <p:nvPr/>
        </p:nvPicPr>
        <p:blipFill rotWithShape="1">
          <a:blip r:embed="rId5"/>
          <a:srcRect t="42009" b="41237"/>
          <a:stretch/>
        </p:blipFill>
        <p:spPr>
          <a:xfrm>
            <a:off x="5139827" y="1331995"/>
            <a:ext cx="3204000" cy="446277"/>
          </a:xfrm>
          <a:prstGeom prst="rect">
            <a:avLst/>
          </a:prstGeom>
        </p:spPr>
      </p:pic>
      <p:sp>
        <p:nvSpPr>
          <p:cNvPr id="27" name="箭头: 左弧形 26">
            <a:extLst>
              <a:ext uri="{FF2B5EF4-FFF2-40B4-BE49-F238E27FC236}">
                <a16:creationId xmlns:a16="http://schemas.microsoft.com/office/drawing/2014/main" id="{F0168DB1-D4DC-12E9-D5A6-7B01D110A9FB}"/>
              </a:ext>
            </a:extLst>
          </p:cNvPr>
          <p:cNvSpPr/>
          <p:nvPr/>
        </p:nvSpPr>
        <p:spPr>
          <a:xfrm>
            <a:off x="4946755" y="1555134"/>
            <a:ext cx="193072" cy="1040934"/>
          </a:xfrm>
          <a:prstGeom prst="curved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 name="矩形: 圆角 1">
            <a:extLst>
              <a:ext uri="{FF2B5EF4-FFF2-40B4-BE49-F238E27FC236}">
                <a16:creationId xmlns:a16="http://schemas.microsoft.com/office/drawing/2014/main" id="{F63D5B53-25F4-BBBD-B872-0959A9D53452}"/>
              </a:ext>
            </a:extLst>
          </p:cNvPr>
          <p:cNvSpPr/>
          <p:nvPr/>
        </p:nvSpPr>
        <p:spPr>
          <a:xfrm>
            <a:off x="2728210" y="1493313"/>
            <a:ext cx="869430" cy="130073"/>
          </a:xfrm>
          <a:prstGeom prst="roundRect">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951309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C947ACFD-A0A2-2A4C-6A19-27777AA6D3D0}"/>
              </a:ext>
            </a:extLst>
          </p:cNvPr>
          <p:cNvPicPr>
            <a:picLocks noChangeAspect="1"/>
          </p:cNvPicPr>
          <p:nvPr/>
        </p:nvPicPr>
        <p:blipFill rotWithShape="1">
          <a:blip r:embed="rId2"/>
          <a:srcRect t="1" b="65426"/>
          <a:stretch/>
        </p:blipFill>
        <p:spPr>
          <a:xfrm>
            <a:off x="5139828" y="984785"/>
            <a:ext cx="3204000" cy="1735926"/>
          </a:xfrm>
          <a:prstGeom prst="rect">
            <a:avLst/>
          </a:prstGeom>
        </p:spPr>
      </p:pic>
      <p:pic>
        <p:nvPicPr>
          <p:cNvPr id="9" name="图片 8">
            <a:extLst>
              <a:ext uri="{FF2B5EF4-FFF2-40B4-BE49-F238E27FC236}">
                <a16:creationId xmlns:a16="http://schemas.microsoft.com/office/drawing/2014/main" id="{B15354A1-D5AF-78A3-E0C8-3967A571E102}"/>
              </a:ext>
            </a:extLst>
          </p:cNvPr>
          <p:cNvPicPr>
            <a:picLocks noChangeAspect="1"/>
          </p:cNvPicPr>
          <p:nvPr/>
        </p:nvPicPr>
        <p:blipFill rotWithShape="1">
          <a:blip r:embed="rId3"/>
          <a:srcRect t="9376" b="25503"/>
          <a:stretch/>
        </p:blipFill>
        <p:spPr>
          <a:xfrm>
            <a:off x="800172" y="1801908"/>
            <a:ext cx="3204000" cy="1804756"/>
          </a:xfrm>
          <a:prstGeom prst="rect">
            <a:avLst/>
          </a:prstGeom>
        </p:spPr>
      </p:pic>
      <p:pic>
        <p:nvPicPr>
          <p:cNvPr id="5" name="图片 4">
            <a:extLst>
              <a:ext uri="{FF2B5EF4-FFF2-40B4-BE49-F238E27FC236}">
                <a16:creationId xmlns:a16="http://schemas.microsoft.com/office/drawing/2014/main" id="{837A412D-A352-5FDD-9822-4DB259584BCE}"/>
              </a:ext>
            </a:extLst>
          </p:cNvPr>
          <p:cNvPicPr>
            <a:picLocks noChangeAspect="1"/>
          </p:cNvPicPr>
          <p:nvPr/>
        </p:nvPicPr>
        <p:blipFill rotWithShape="1">
          <a:blip r:embed="rId4"/>
          <a:srcRect t="-1" b="48633"/>
          <a:stretch/>
        </p:blipFill>
        <p:spPr>
          <a:xfrm>
            <a:off x="800172" y="1264481"/>
            <a:ext cx="3204000" cy="544310"/>
          </a:xfrm>
          <a:prstGeom prst="rect">
            <a:avLst/>
          </a:prstGeom>
        </p:spPr>
      </p:pic>
      <p:sp>
        <p:nvSpPr>
          <p:cNvPr id="3" name="文本框 6"/>
          <p:cNvSpPr txBox="1">
            <a:spLocks noChangeArrowheads="1"/>
          </p:cNvSpPr>
          <p:nvPr/>
        </p:nvSpPr>
        <p:spPr bwMode="auto">
          <a:xfrm>
            <a:off x="228600" y="60727"/>
            <a:ext cx="30267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accent1"/>
                </a:solidFill>
                <a:effectLst/>
                <a:uLnTx/>
                <a:uFillTx/>
                <a:latin typeface="+mj-ea"/>
                <a:ea typeface="+mj-ea"/>
              </a:rPr>
              <a:t>03 </a:t>
            </a:r>
            <a:r>
              <a:rPr kumimoji="0" lang="zh-CN" altLang="en-US" sz="2400" b="1" i="0" u="none" strike="noStrike" kern="1200" cap="none" spc="0" normalizeH="0" baseline="0" noProof="0" dirty="0">
                <a:ln>
                  <a:noFill/>
                </a:ln>
                <a:solidFill>
                  <a:schemeClr val="accent1"/>
                </a:solidFill>
                <a:effectLst/>
                <a:uLnTx/>
                <a:uFillTx/>
                <a:latin typeface="+mj-ea"/>
                <a:ea typeface="+mj-ea"/>
              </a:rPr>
              <a:t>多传感器传输策略</a:t>
            </a:r>
          </a:p>
        </p:txBody>
      </p:sp>
      <p:sp>
        <p:nvSpPr>
          <p:cNvPr id="6" name="灯片编号占位符 5"/>
          <p:cNvSpPr>
            <a:spLocks noGrp="1"/>
          </p:cNvSpPr>
          <p:nvPr>
            <p:ph type="sldNum" sz="quarter" idx="4"/>
          </p:nvPr>
        </p:nvSpPr>
        <p:spPr/>
        <p:txBody>
          <a:bodyPr/>
          <a:lstStyle/>
          <a:p>
            <a:fld id="{EE3F9CDB-1F21-4789-A81E-8FEA25CE194B}" type="slidenum">
              <a:rPr lang="zh-CN" altLang="en-US" smtClean="0"/>
              <a:t>19</a:t>
            </a:fld>
            <a:endParaRPr lang="zh-CN" altLang="en-US"/>
          </a:p>
        </p:txBody>
      </p:sp>
      <p:sp>
        <p:nvSpPr>
          <p:cNvPr id="31" name="文本框 30"/>
          <p:cNvSpPr txBox="1"/>
          <p:nvPr/>
        </p:nvSpPr>
        <p:spPr>
          <a:xfrm>
            <a:off x="288926" y="640715"/>
            <a:ext cx="8626474" cy="369332"/>
          </a:xfrm>
          <a:prstGeom prst="rect">
            <a:avLst/>
          </a:prstGeom>
          <a:noFill/>
        </p:spPr>
        <p:txBody>
          <a:bodyPr wrap="square" numCol="1" rtlCol="0">
            <a:spAutoFit/>
          </a:bodyPr>
          <a:lstStyle/>
          <a:p>
            <a:pPr marL="285750" indent="-285750" fontAlgn="auto">
              <a:spcBef>
                <a:spcPts val="600"/>
              </a:spcBef>
              <a:spcAft>
                <a:spcPts val="600"/>
              </a:spcAft>
              <a:buFont typeface="Wingdings" panose="05000000000000000000" pitchFamily="2" charset="2"/>
              <a:buChar char="Ø"/>
            </a:pPr>
            <a:r>
              <a:rPr lang="en-US" altLang="zh-CN"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3.3</a:t>
            </a:r>
            <a:r>
              <a:rPr lang="zh-CN" altLang="en-US"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b="1" i="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Sensor scheduling with identical sensors</a:t>
            </a:r>
          </a:p>
        </p:txBody>
      </p:sp>
      <p:cxnSp>
        <p:nvCxnSpPr>
          <p:cNvPr id="17" name="直接连接符 16"/>
          <p:cNvCxnSpPr>
            <a:cxnSpLocks/>
          </p:cNvCxnSpPr>
          <p:nvPr/>
        </p:nvCxnSpPr>
        <p:spPr>
          <a:xfrm>
            <a:off x="800172" y="2359983"/>
            <a:ext cx="1658215"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a:cxnSpLocks/>
          </p:cNvCxnSpPr>
          <p:nvPr/>
        </p:nvCxnSpPr>
        <p:spPr>
          <a:xfrm>
            <a:off x="1045034" y="2672420"/>
            <a:ext cx="208791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a:cxnSpLocks/>
          </p:cNvCxnSpPr>
          <p:nvPr/>
        </p:nvCxnSpPr>
        <p:spPr>
          <a:xfrm>
            <a:off x="804007" y="3606665"/>
            <a:ext cx="747475"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 name="直接连接符 1"/>
          <p:cNvCxnSpPr>
            <a:cxnSpLocks/>
          </p:cNvCxnSpPr>
          <p:nvPr/>
        </p:nvCxnSpPr>
        <p:spPr>
          <a:xfrm>
            <a:off x="800172" y="3151963"/>
            <a:ext cx="1216005"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pic>
        <p:nvPicPr>
          <p:cNvPr id="4" name="图片 3">
            <a:extLst>
              <a:ext uri="{FF2B5EF4-FFF2-40B4-BE49-F238E27FC236}">
                <a16:creationId xmlns:a16="http://schemas.microsoft.com/office/drawing/2014/main" id="{6ECF5BFC-8B71-2706-9F7F-2C7E78198FA8}"/>
              </a:ext>
            </a:extLst>
          </p:cNvPr>
          <p:cNvPicPr>
            <a:picLocks noChangeAspect="1"/>
          </p:cNvPicPr>
          <p:nvPr/>
        </p:nvPicPr>
        <p:blipFill rotWithShape="1">
          <a:blip r:embed="rId5"/>
          <a:srcRect t="46704" b="33728"/>
          <a:stretch/>
        </p:blipFill>
        <p:spPr>
          <a:xfrm>
            <a:off x="793729" y="3676512"/>
            <a:ext cx="3204000" cy="485176"/>
          </a:xfrm>
          <a:prstGeom prst="rect">
            <a:avLst/>
          </a:prstGeom>
        </p:spPr>
      </p:pic>
      <p:sp>
        <p:nvSpPr>
          <p:cNvPr id="7" name="矩形: 圆角 6">
            <a:extLst>
              <a:ext uri="{FF2B5EF4-FFF2-40B4-BE49-F238E27FC236}">
                <a16:creationId xmlns:a16="http://schemas.microsoft.com/office/drawing/2014/main" id="{0EDF8073-9B33-4E9D-92FD-F3EC8232F42E}"/>
              </a:ext>
            </a:extLst>
          </p:cNvPr>
          <p:cNvSpPr/>
          <p:nvPr/>
        </p:nvSpPr>
        <p:spPr>
          <a:xfrm>
            <a:off x="5152716" y="1007970"/>
            <a:ext cx="3191111" cy="768360"/>
          </a:xfrm>
          <a:prstGeom prst="roundRect">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45365A33-B9D3-6953-CEAC-849953575812}"/>
              </a:ext>
            </a:extLst>
          </p:cNvPr>
          <p:cNvPicPr>
            <a:picLocks noChangeAspect="1"/>
          </p:cNvPicPr>
          <p:nvPr/>
        </p:nvPicPr>
        <p:blipFill rotWithShape="1">
          <a:blip r:embed="rId2"/>
          <a:srcRect t="43662" b="14211"/>
          <a:stretch/>
        </p:blipFill>
        <p:spPr>
          <a:xfrm>
            <a:off x="5146271" y="2720711"/>
            <a:ext cx="3204000" cy="2115212"/>
          </a:xfrm>
          <a:prstGeom prst="rect">
            <a:avLst/>
          </a:prstGeom>
        </p:spPr>
      </p:pic>
      <p:sp>
        <p:nvSpPr>
          <p:cNvPr id="10" name="箭头: 右弧形 9">
            <a:extLst>
              <a:ext uri="{FF2B5EF4-FFF2-40B4-BE49-F238E27FC236}">
                <a16:creationId xmlns:a16="http://schemas.microsoft.com/office/drawing/2014/main" id="{4B105F1D-652C-044E-32EE-F0B1D7946473}"/>
              </a:ext>
            </a:extLst>
          </p:cNvPr>
          <p:cNvSpPr/>
          <p:nvPr/>
        </p:nvSpPr>
        <p:spPr>
          <a:xfrm rot="10800000">
            <a:off x="562131" y="2289563"/>
            <a:ext cx="238041" cy="1645120"/>
          </a:xfrm>
          <a:prstGeom prst="curvedLef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11" name="直接连接符 10">
            <a:extLst>
              <a:ext uri="{FF2B5EF4-FFF2-40B4-BE49-F238E27FC236}">
                <a16:creationId xmlns:a16="http://schemas.microsoft.com/office/drawing/2014/main" id="{690B8E80-B3D0-CEBA-07FD-6BD046A808BB}"/>
              </a:ext>
            </a:extLst>
          </p:cNvPr>
          <p:cNvCxnSpPr>
            <a:cxnSpLocks/>
          </p:cNvCxnSpPr>
          <p:nvPr/>
        </p:nvCxnSpPr>
        <p:spPr>
          <a:xfrm>
            <a:off x="2896643" y="1393193"/>
            <a:ext cx="656026"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314A4A7F-CB28-401C-F35B-EC4ED8C043AD}"/>
              </a:ext>
            </a:extLst>
          </p:cNvPr>
          <p:cNvCxnSpPr>
            <a:cxnSpLocks/>
          </p:cNvCxnSpPr>
          <p:nvPr/>
        </p:nvCxnSpPr>
        <p:spPr>
          <a:xfrm>
            <a:off x="3132944" y="1530603"/>
            <a:ext cx="51716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bwMode="auto">
          <a:xfrm>
            <a:off x="3513493" y="4687500"/>
            <a:ext cx="2117013" cy="276999"/>
          </a:xfrm>
          <a:prstGeom prst="rect">
            <a:avLst/>
          </a:prstGeom>
        </p:spPr>
        <p:txBody>
          <a:bodyPr wrap="square">
            <a:spAutoFit/>
          </a:bodyPr>
          <a:lstStyle/>
          <a:p>
            <a:pPr marL="0" marR="0" lvl="0" indent="0" algn="dist" defTabSz="457200" rtl="0" eaLnBrk="1" fontAlgn="auto" latinLnBrk="0" hangingPunct="1">
              <a:lnSpc>
                <a:spcPct val="100000"/>
              </a:lnSpc>
              <a:spcBef>
                <a:spcPts val="0"/>
              </a:spcBef>
              <a:spcAft>
                <a:spcPts val="0"/>
              </a:spcAft>
              <a:buClrTx/>
              <a:buSzTx/>
              <a:buFontTx/>
              <a:buNone/>
              <a:defRPr/>
            </a:pPr>
            <a:r>
              <a:rPr lang="zh-CN" altLang="en-US" sz="1200" b="1" kern="100">
                <a:solidFill>
                  <a:schemeClr val="bg1"/>
                </a:solidFill>
                <a:latin typeface="+mj-ea"/>
                <a:ea typeface="+mj-ea"/>
                <a:cs typeface="Times New Roman" panose="02020603050405020304" pitchFamily="18" charset="0"/>
              </a:rPr>
              <a:t>金山大学稻壳学院</a:t>
            </a:r>
            <a:endParaRPr kumimoji="0" lang="zh-CN" altLang="en-US" sz="1200" b="0" i="0" u="none" strike="noStrike" kern="100" cap="none" spc="0" normalizeH="0" baseline="0" noProof="0">
              <a:ln>
                <a:noFill/>
              </a:ln>
              <a:solidFill>
                <a:schemeClr val="bg1"/>
              </a:solidFill>
              <a:effectLst/>
              <a:uLnTx/>
              <a:uFillTx/>
              <a:latin typeface="+mj-ea"/>
              <a:ea typeface="+mj-ea"/>
              <a:cs typeface="Times New Roman" panose="02020603050405020304" pitchFamily="18" charset="0"/>
            </a:endParaRPr>
          </a:p>
        </p:txBody>
      </p:sp>
      <p:grpSp>
        <p:nvGrpSpPr>
          <p:cNvPr id="28" name="组合 27"/>
          <p:cNvGrpSpPr/>
          <p:nvPr/>
        </p:nvGrpSpPr>
        <p:grpSpPr>
          <a:xfrm>
            <a:off x="-10391" y="4137020"/>
            <a:ext cx="9154391" cy="1006481"/>
            <a:chOff x="-10391" y="4137020"/>
            <a:chExt cx="9154391" cy="1006481"/>
          </a:xfrm>
        </p:grpSpPr>
        <p:sp>
          <p:nvSpPr>
            <p:cNvPr id="22" name="Rectangle 5"/>
            <p:cNvSpPr>
              <a:spLocks noChangeArrowheads="1"/>
            </p:cNvSpPr>
            <p:nvPr/>
          </p:nvSpPr>
          <p:spPr bwMode="auto">
            <a:xfrm>
              <a:off x="2668367" y="4455131"/>
              <a:ext cx="6475633" cy="474019"/>
            </a:xfrm>
            <a:prstGeom prst="rect">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5" name="任意多边形: 形状 24"/>
            <p:cNvSpPr/>
            <p:nvPr/>
          </p:nvSpPr>
          <p:spPr bwMode="auto">
            <a:xfrm>
              <a:off x="-10391" y="4137020"/>
              <a:ext cx="9154391" cy="1006481"/>
            </a:xfrm>
            <a:custGeom>
              <a:avLst/>
              <a:gdLst>
                <a:gd name="connsiteX0" fmla="*/ 0 w 9154391"/>
                <a:gd name="connsiteY0" fmla="*/ 0 h 1006481"/>
                <a:gd name="connsiteX1" fmla="*/ 2992130 w 9154391"/>
                <a:gd name="connsiteY1" fmla="*/ 0 h 1006481"/>
                <a:gd name="connsiteX2" fmla="*/ 3924521 w 9154391"/>
                <a:gd name="connsiteY2" fmla="*/ 559797 h 1006481"/>
                <a:gd name="connsiteX3" fmla="*/ 9154391 w 9154391"/>
                <a:gd name="connsiteY3" fmla="*/ 559797 h 1006481"/>
                <a:gd name="connsiteX4" fmla="*/ 9154391 w 9154391"/>
                <a:gd name="connsiteY4" fmla="*/ 939117 h 1006481"/>
                <a:gd name="connsiteX5" fmla="*/ 9154391 w 9154391"/>
                <a:gd name="connsiteY5" fmla="*/ 1006481 h 1006481"/>
                <a:gd name="connsiteX6" fmla="*/ 0 w 9154391"/>
                <a:gd name="connsiteY6" fmla="*/ 1006481 h 1006481"/>
                <a:gd name="connsiteX7" fmla="*/ 0 w 9154391"/>
                <a:gd name="connsiteY7" fmla="*/ 923127 h 1006481"/>
                <a:gd name="connsiteX8" fmla="*/ 0 w 9154391"/>
                <a:gd name="connsiteY8" fmla="*/ 0 h 100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54391" h="1006481">
                  <a:moveTo>
                    <a:pt x="0" y="0"/>
                  </a:moveTo>
                  <a:cubicBezTo>
                    <a:pt x="152573" y="0"/>
                    <a:pt x="1542685" y="0"/>
                    <a:pt x="2992130" y="0"/>
                  </a:cubicBezTo>
                  <a:cubicBezTo>
                    <a:pt x="3610899" y="0"/>
                    <a:pt x="3483754" y="559797"/>
                    <a:pt x="3924521" y="559797"/>
                  </a:cubicBezTo>
                  <a:cubicBezTo>
                    <a:pt x="4246621" y="559797"/>
                    <a:pt x="9154391" y="559797"/>
                    <a:pt x="9154391" y="559797"/>
                  </a:cubicBezTo>
                  <a:cubicBezTo>
                    <a:pt x="9154391" y="713203"/>
                    <a:pt x="9154391" y="837846"/>
                    <a:pt x="9154391" y="939117"/>
                  </a:cubicBezTo>
                  <a:lnTo>
                    <a:pt x="9154391" y="1006481"/>
                  </a:lnTo>
                  <a:lnTo>
                    <a:pt x="0" y="1006481"/>
                  </a:lnTo>
                  <a:lnTo>
                    <a:pt x="0" y="923127"/>
                  </a:lnTo>
                  <a:cubicBezTo>
                    <a:pt x="0" y="0"/>
                    <a:pt x="0" y="0"/>
                    <a:pt x="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a:p>
          </p:txBody>
        </p:sp>
      </p:grpSp>
      <p:sp>
        <p:nvSpPr>
          <p:cNvPr id="11" name="矩形 10"/>
          <p:cNvSpPr/>
          <p:nvPr/>
        </p:nvSpPr>
        <p:spPr bwMode="auto">
          <a:xfrm>
            <a:off x="1011218" y="1489327"/>
            <a:ext cx="1415772" cy="830997"/>
          </a:xfrm>
          <a:prstGeom prst="rect">
            <a:avLst/>
          </a:prstGeom>
        </p:spPr>
        <p:txBody>
          <a:bodyPr wrap="none">
            <a:spAutoFit/>
          </a:bodyPr>
          <a:lstStyle/>
          <a:p>
            <a:pPr marL="0" marR="0" lvl="0" indent="0" defTabSz="457200" rtl="0" eaLnBrk="1" fontAlgn="auto" latinLnBrk="0" hangingPunct="1">
              <a:lnSpc>
                <a:spcPct val="100000"/>
              </a:lnSpc>
              <a:spcBef>
                <a:spcPts val="0"/>
              </a:spcBef>
              <a:spcAft>
                <a:spcPts val="0"/>
              </a:spcAft>
              <a:buClrTx/>
              <a:buSzTx/>
              <a:buFontTx/>
              <a:buNone/>
              <a:defRPr/>
            </a:pPr>
            <a:r>
              <a:rPr lang="zh-CN" altLang="en-US" sz="4800" b="1" kern="100">
                <a:solidFill>
                  <a:schemeClr val="accent1"/>
                </a:solidFill>
                <a:latin typeface="+mj-ea"/>
                <a:ea typeface="+mj-ea"/>
                <a:cs typeface="Times New Roman" panose="02020603050405020304" pitchFamily="18" charset="0"/>
              </a:rPr>
              <a:t>目录</a:t>
            </a:r>
            <a:endParaRPr kumimoji="0" lang="zh-CN" altLang="en-US" sz="4800" b="0" i="0" u="none" strike="noStrike" kern="100" cap="none" spc="0" normalizeH="0" baseline="0" noProof="0">
              <a:ln>
                <a:noFill/>
              </a:ln>
              <a:solidFill>
                <a:schemeClr val="accent1"/>
              </a:solidFill>
              <a:effectLst/>
              <a:uLnTx/>
              <a:uFillTx/>
              <a:latin typeface="+mj-ea"/>
              <a:ea typeface="+mj-ea"/>
              <a:cs typeface="Times New Roman" panose="02020603050405020304" pitchFamily="18" charset="0"/>
            </a:endParaRPr>
          </a:p>
        </p:txBody>
      </p:sp>
      <p:sp>
        <p:nvSpPr>
          <p:cNvPr id="12" name="矩形 11"/>
          <p:cNvSpPr/>
          <p:nvPr/>
        </p:nvSpPr>
        <p:spPr bwMode="auto">
          <a:xfrm>
            <a:off x="1029935" y="2259575"/>
            <a:ext cx="1396536" cy="36933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US" altLang="zh-CN" kern="100">
                <a:solidFill>
                  <a:schemeClr val="accent1"/>
                </a:solidFill>
                <a:latin typeface="+mj-ea"/>
                <a:ea typeface="+mj-ea"/>
                <a:cs typeface="Times New Roman" panose="02020603050405020304" pitchFamily="18" charset="0"/>
              </a:rPr>
              <a:t>CONTENTS</a:t>
            </a:r>
            <a:endParaRPr kumimoji="0" lang="zh-CN" altLang="en-US" i="0" u="none" strike="noStrike" kern="100" cap="none" spc="0" normalizeH="0" baseline="0" noProof="0">
              <a:ln>
                <a:noFill/>
              </a:ln>
              <a:solidFill>
                <a:schemeClr val="accent1"/>
              </a:solidFill>
              <a:effectLst/>
              <a:uLnTx/>
              <a:uFillTx/>
              <a:latin typeface="+mj-ea"/>
              <a:ea typeface="+mj-ea"/>
              <a:cs typeface="Times New Roman" panose="02020603050405020304" pitchFamily="18" charset="0"/>
            </a:endParaRPr>
          </a:p>
        </p:txBody>
      </p:sp>
      <p:sp>
        <p:nvSpPr>
          <p:cNvPr id="19" name="文本框 6"/>
          <p:cNvSpPr txBox="1">
            <a:spLocks noChangeArrowheads="1"/>
          </p:cNvSpPr>
          <p:nvPr>
            <p:custDataLst>
              <p:tags r:id="rId1"/>
            </p:custDataLst>
          </p:nvPr>
        </p:nvSpPr>
        <p:spPr bwMode="auto">
          <a:xfrm>
            <a:off x="4422938" y="1020255"/>
            <a:ext cx="120577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algn="l" defTabSz="457200" rtl="0" eaLnBrk="1" fontAlgn="base" latinLnBrk="0" hangingPunct="1">
              <a:lnSpc>
                <a:spcPct val="100000"/>
              </a:lnSpc>
              <a:spcBef>
                <a:spcPct val="0"/>
              </a:spcBef>
              <a:spcAft>
                <a:spcPct val="0"/>
              </a:spcAft>
              <a:buClrTx/>
              <a:buSzTx/>
              <a:buFontTx/>
              <a:buNone/>
              <a:defRPr/>
            </a:pPr>
            <a:r>
              <a:rPr lang="zh-CN" altLang="en-US" sz="2000" b="1" dirty="0">
                <a:solidFill>
                  <a:schemeClr val="accent1"/>
                </a:solidFill>
                <a:latin typeface="+mj-ea"/>
                <a:ea typeface="+mj-ea"/>
              </a:rPr>
              <a:t>文章背景</a:t>
            </a:r>
          </a:p>
        </p:txBody>
      </p:sp>
      <p:sp>
        <p:nvSpPr>
          <p:cNvPr id="17" name="椭圆 16"/>
          <p:cNvSpPr/>
          <p:nvPr>
            <p:custDataLst>
              <p:tags r:id="rId2"/>
            </p:custDataLst>
          </p:nvPr>
        </p:nvSpPr>
        <p:spPr>
          <a:xfrm>
            <a:off x="3853815" y="959728"/>
            <a:ext cx="531445" cy="5314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8" name="矩形 17"/>
          <p:cNvSpPr/>
          <p:nvPr>
            <p:custDataLst>
              <p:tags r:id="rId3"/>
            </p:custDataLst>
          </p:nvPr>
        </p:nvSpPr>
        <p:spPr bwMode="auto">
          <a:xfrm>
            <a:off x="3874919" y="1040784"/>
            <a:ext cx="489238" cy="36933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US" altLang="zh-CN" b="1" kern="100" dirty="0">
                <a:solidFill>
                  <a:schemeClr val="bg1"/>
                </a:solidFill>
                <a:latin typeface="+mj-ea"/>
                <a:ea typeface="+mj-ea"/>
                <a:cs typeface="Times New Roman" panose="02020603050405020304" pitchFamily="18" charset="0"/>
              </a:rPr>
              <a:t>01</a:t>
            </a:r>
            <a:endParaRPr kumimoji="0" lang="zh-CN" altLang="en-US" b="0" i="0" u="none" strike="noStrike" kern="100" cap="none" spc="0" normalizeH="0" baseline="0" noProof="0" dirty="0">
              <a:ln>
                <a:noFill/>
              </a:ln>
              <a:solidFill>
                <a:schemeClr val="bg1"/>
              </a:solidFill>
              <a:effectLst/>
              <a:uLnTx/>
              <a:uFillTx/>
              <a:latin typeface="+mj-ea"/>
              <a:ea typeface="+mj-ea"/>
              <a:cs typeface="Times New Roman" panose="02020603050405020304" pitchFamily="18" charset="0"/>
            </a:endParaRPr>
          </a:p>
        </p:txBody>
      </p:sp>
      <p:sp>
        <p:nvSpPr>
          <p:cNvPr id="30" name="文本框 6"/>
          <p:cNvSpPr txBox="1">
            <a:spLocks noChangeArrowheads="1"/>
          </p:cNvSpPr>
          <p:nvPr>
            <p:custDataLst>
              <p:tags r:id="rId4"/>
            </p:custDataLst>
          </p:nvPr>
        </p:nvSpPr>
        <p:spPr bwMode="auto">
          <a:xfrm>
            <a:off x="7541381" y="1020255"/>
            <a:ext cx="120142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chemeClr val="accent1"/>
                </a:solidFill>
                <a:effectLst/>
                <a:uLnTx/>
                <a:uFillTx/>
                <a:latin typeface="+mj-ea"/>
                <a:ea typeface="+mj-ea"/>
              </a:rPr>
              <a:t>准备工作</a:t>
            </a:r>
          </a:p>
        </p:txBody>
      </p:sp>
      <p:grpSp>
        <p:nvGrpSpPr>
          <p:cNvPr id="24" name="组合 23"/>
          <p:cNvGrpSpPr/>
          <p:nvPr>
            <p:custDataLst>
              <p:tags r:id="rId5"/>
            </p:custDataLst>
          </p:nvPr>
        </p:nvGrpSpPr>
        <p:grpSpPr>
          <a:xfrm>
            <a:off x="6976087" y="957882"/>
            <a:ext cx="531445" cy="531445"/>
            <a:chOff x="5392616" y="2078893"/>
            <a:chExt cx="531445" cy="531445"/>
          </a:xfrm>
        </p:grpSpPr>
        <p:sp>
          <p:nvSpPr>
            <p:cNvPr id="27" name="椭圆 26"/>
            <p:cNvSpPr/>
            <p:nvPr>
              <p:custDataLst>
                <p:tags r:id="rId15"/>
              </p:custDataLst>
            </p:nvPr>
          </p:nvSpPr>
          <p:spPr>
            <a:xfrm>
              <a:off x="5392616" y="2078893"/>
              <a:ext cx="531445" cy="5314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9" name="矩形 28"/>
            <p:cNvSpPr/>
            <p:nvPr>
              <p:custDataLst>
                <p:tags r:id="rId16"/>
              </p:custDataLst>
            </p:nvPr>
          </p:nvSpPr>
          <p:spPr bwMode="auto">
            <a:xfrm>
              <a:off x="5413720" y="2163232"/>
              <a:ext cx="489238" cy="36933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US" altLang="zh-CN" b="1" kern="100">
                  <a:solidFill>
                    <a:schemeClr val="bg1"/>
                  </a:solidFill>
                  <a:latin typeface="+mj-ea"/>
                  <a:ea typeface="+mj-ea"/>
                  <a:cs typeface="Times New Roman" panose="02020603050405020304" pitchFamily="18" charset="0"/>
                </a:rPr>
                <a:t>02</a:t>
              </a:r>
              <a:endParaRPr kumimoji="0" lang="zh-CN" altLang="en-US" b="0" i="0" u="none" strike="noStrike" kern="100" cap="none" spc="0" normalizeH="0" baseline="0" noProof="0">
                <a:ln>
                  <a:noFill/>
                </a:ln>
                <a:solidFill>
                  <a:schemeClr val="bg1"/>
                </a:solidFill>
                <a:effectLst/>
                <a:uLnTx/>
                <a:uFillTx/>
                <a:latin typeface="+mj-ea"/>
                <a:ea typeface="+mj-ea"/>
                <a:cs typeface="Times New Roman" panose="02020603050405020304" pitchFamily="18" charset="0"/>
              </a:endParaRPr>
            </a:p>
          </p:txBody>
        </p:sp>
      </p:grpSp>
      <p:sp>
        <p:nvSpPr>
          <p:cNvPr id="37" name="文本框 6"/>
          <p:cNvSpPr txBox="1">
            <a:spLocks noChangeArrowheads="1"/>
          </p:cNvSpPr>
          <p:nvPr>
            <p:custDataLst>
              <p:tags r:id="rId6"/>
            </p:custDataLst>
          </p:nvPr>
        </p:nvSpPr>
        <p:spPr bwMode="auto">
          <a:xfrm>
            <a:off x="4419044" y="1942212"/>
            <a:ext cx="221996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chemeClr val="accent1"/>
                </a:solidFill>
                <a:effectLst/>
                <a:uLnTx/>
                <a:uFillTx/>
                <a:latin typeface="+mj-ea"/>
                <a:ea typeface="+mj-ea"/>
              </a:rPr>
              <a:t>多传感器传输策略</a:t>
            </a:r>
          </a:p>
        </p:txBody>
      </p:sp>
      <p:sp>
        <p:nvSpPr>
          <p:cNvPr id="35" name="椭圆 34"/>
          <p:cNvSpPr/>
          <p:nvPr>
            <p:custDataLst>
              <p:tags r:id="rId7"/>
            </p:custDataLst>
          </p:nvPr>
        </p:nvSpPr>
        <p:spPr>
          <a:xfrm>
            <a:off x="3853815" y="1876545"/>
            <a:ext cx="531445" cy="5314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36" name="矩形 35"/>
          <p:cNvSpPr/>
          <p:nvPr>
            <p:custDataLst>
              <p:tags r:id="rId8"/>
            </p:custDataLst>
          </p:nvPr>
        </p:nvSpPr>
        <p:spPr bwMode="auto">
          <a:xfrm>
            <a:off x="3874919" y="1957601"/>
            <a:ext cx="489236" cy="36933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US" altLang="zh-CN" b="1" kern="100" dirty="0">
                <a:solidFill>
                  <a:schemeClr val="bg1"/>
                </a:solidFill>
                <a:latin typeface="+mj-ea"/>
                <a:ea typeface="+mj-ea"/>
                <a:cs typeface="Times New Roman" panose="02020603050405020304" pitchFamily="18" charset="0"/>
              </a:rPr>
              <a:t>03</a:t>
            </a:r>
            <a:endParaRPr kumimoji="0" lang="zh-CN" altLang="en-US" b="0" i="0" u="none" strike="noStrike" kern="100" cap="none" spc="0" normalizeH="0" baseline="0" noProof="0" dirty="0">
              <a:ln>
                <a:noFill/>
              </a:ln>
              <a:solidFill>
                <a:schemeClr val="bg1"/>
              </a:solidFill>
              <a:effectLst/>
              <a:uLnTx/>
              <a:uFillTx/>
              <a:latin typeface="+mj-ea"/>
              <a:ea typeface="+mj-ea"/>
              <a:cs typeface="Times New Roman" panose="02020603050405020304" pitchFamily="18" charset="0"/>
            </a:endParaRPr>
          </a:p>
        </p:txBody>
      </p:sp>
      <p:sp>
        <p:nvSpPr>
          <p:cNvPr id="44" name="文本框 6"/>
          <p:cNvSpPr txBox="1">
            <a:spLocks noChangeArrowheads="1"/>
          </p:cNvSpPr>
          <p:nvPr>
            <p:custDataLst>
              <p:tags r:id="rId9"/>
            </p:custDataLst>
          </p:nvPr>
        </p:nvSpPr>
        <p:spPr bwMode="auto">
          <a:xfrm>
            <a:off x="7541381" y="1947776"/>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algn="l" defTabSz="457200" rtl="0" eaLnBrk="1" fontAlgn="base" latinLnBrk="0" hangingPunct="1">
              <a:lnSpc>
                <a:spcPct val="100000"/>
              </a:lnSpc>
              <a:spcBef>
                <a:spcPct val="0"/>
              </a:spcBef>
              <a:spcAft>
                <a:spcPct val="0"/>
              </a:spcAft>
              <a:buClrTx/>
              <a:buSzTx/>
              <a:buFontTx/>
              <a:buNone/>
              <a:defRPr/>
            </a:pPr>
            <a:r>
              <a:rPr lang="zh-CN" altLang="en-US" sz="2000" b="1" dirty="0">
                <a:solidFill>
                  <a:schemeClr val="accent1"/>
                </a:solidFill>
                <a:latin typeface="+mj-ea"/>
                <a:ea typeface="+mj-ea"/>
              </a:rPr>
              <a:t>数值仿真</a:t>
            </a:r>
            <a:endParaRPr kumimoji="0" lang="zh-CN" altLang="en-US" sz="2000" b="1" i="0" u="none" strike="noStrike" kern="1200" cap="none" spc="0" normalizeH="0" baseline="0" noProof="0" dirty="0">
              <a:ln>
                <a:noFill/>
              </a:ln>
              <a:solidFill>
                <a:schemeClr val="accent1"/>
              </a:solidFill>
              <a:effectLst/>
              <a:uLnTx/>
              <a:uFillTx/>
              <a:latin typeface="+mj-ea"/>
              <a:ea typeface="+mj-ea"/>
            </a:endParaRPr>
          </a:p>
        </p:txBody>
      </p:sp>
      <p:sp>
        <p:nvSpPr>
          <p:cNvPr id="42" name="椭圆 41"/>
          <p:cNvSpPr/>
          <p:nvPr>
            <p:custDataLst>
              <p:tags r:id="rId10"/>
            </p:custDataLst>
          </p:nvPr>
        </p:nvSpPr>
        <p:spPr>
          <a:xfrm>
            <a:off x="6976152" y="1876720"/>
            <a:ext cx="531445" cy="5314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43" name="矩形 42"/>
          <p:cNvSpPr/>
          <p:nvPr>
            <p:custDataLst>
              <p:tags r:id="rId11"/>
            </p:custDataLst>
          </p:nvPr>
        </p:nvSpPr>
        <p:spPr bwMode="auto">
          <a:xfrm>
            <a:off x="6997256" y="1957776"/>
            <a:ext cx="489236" cy="36933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US" altLang="zh-CN" b="1" kern="100">
                <a:solidFill>
                  <a:schemeClr val="bg1"/>
                </a:solidFill>
                <a:latin typeface="+mj-ea"/>
                <a:ea typeface="+mj-ea"/>
                <a:cs typeface="Times New Roman" panose="02020603050405020304" pitchFamily="18" charset="0"/>
              </a:rPr>
              <a:t>04</a:t>
            </a:r>
            <a:endParaRPr kumimoji="0" lang="zh-CN" altLang="en-US" b="0" i="0" u="none" strike="noStrike" kern="100" cap="none" spc="0" normalizeH="0" baseline="0" noProof="0">
              <a:ln>
                <a:noFill/>
              </a:ln>
              <a:solidFill>
                <a:schemeClr val="bg1"/>
              </a:solidFill>
              <a:effectLst/>
              <a:uLnTx/>
              <a:uFillTx/>
              <a:latin typeface="+mj-ea"/>
              <a:ea typeface="+mj-ea"/>
              <a:cs typeface="Times New Roman" panose="02020603050405020304" pitchFamily="18" charset="0"/>
            </a:endParaRPr>
          </a:p>
        </p:txBody>
      </p:sp>
      <p:sp>
        <p:nvSpPr>
          <p:cNvPr id="46" name="矩形 45"/>
          <p:cNvSpPr/>
          <p:nvPr/>
        </p:nvSpPr>
        <p:spPr bwMode="auto">
          <a:xfrm>
            <a:off x="7830820" y="4826000"/>
            <a:ext cx="1097280" cy="275590"/>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defRPr/>
            </a:pPr>
            <a:r>
              <a:rPr kumimoji="0" lang="zh-CN" altLang="en-US" sz="1200" i="0" u="none" strike="noStrike" kern="100" cap="none" spc="0" normalizeH="0" baseline="0" noProof="0">
                <a:ln>
                  <a:noFill/>
                </a:ln>
                <a:solidFill>
                  <a:schemeClr val="bg1"/>
                </a:solidFill>
                <a:effectLst/>
                <a:uLnTx/>
                <a:uFillTx/>
                <a:latin typeface="+mj-ea"/>
                <a:ea typeface="+mj-ea"/>
                <a:cs typeface="Times New Roman" panose="02020603050405020304" pitchFamily="18" charset="0"/>
              </a:rPr>
              <a:t>上海理工大学</a:t>
            </a:r>
          </a:p>
        </p:txBody>
      </p:sp>
      <p:sp>
        <p:nvSpPr>
          <p:cNvPr id="2" name="文本框 6"/>
          <p:cNvSpPr txBox="1">
            <a:spLocks noChangeArrowheads="1"/>
          </p:cNvSpPr>
          <p:nvPr>
            <p:custDataLst>
              <p:tags r:id="rId12"/>
            </p:custDataLst>
          </p:nvPr>
        </p:nvSpPr>
        <p:spPr bwMode="auto">
          <a:xfrm>
            <a:off x="4440148" y="2860282"/>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algn="l" defTabSz="457200" rtl="0" eaLnBrk="1" fontAlgn="base" latinLnBrk="0" hangingPunct="1">
              <a:lnSpc>
                <a:spcPct val="100000"/>
              </a:lnSpc>
              <a:spcBef>
                <a:spcPct val="0"/>
              </a:spcBef>
              <a:spcAft>
                <a:spcPct val="0"/>
              </a:spcAft>
              <a:buClrTx/>
              <a:buSzTx/>
              <a:buFontTx/>
              <a:buNone/>
              <a:defRPr/>
            </a:pPr>
            <a:r>
              <a:rPr lang="zh-CN" altLang="en-US" sz="2000" b="1" dirty="0">
                <a:solidFill>
                  <a:schemeClr val="accent1"/>
                </a:solidFill>
                <a:latin typeface="+mj-ea"/>
                <a:ea typeface="+mj-ea"/>
              </a:rPr>
              <a:t>文章总结</a:t>
            </a:r>
            <a:endParaRPr kumimoji="0" lang="zh-CN" altLang="en-US" sz="2000" b="1" i="0" u="none" strike="noStrike" kern="1200" cap="none" spc="0" normalizeH="0" baseline="0" noProof="0" dirty="0">
              <a:ln>
                <a:noFill/>
              </a:ln>
              <a:solidFill>
                <a:schemeClr val="accent1"/>
              </a:solidFill>
              <a:effectLst/>
              <a:uLnTx/>
              <a:uFillTx/>
              <a:latin typeface="+mj-ea"/>
              <a:ea typeface="+mj-ea"/>
            </a:endParaRPr>
          </a:p>
        </p:txBody>
      </p:sp>
      <p:sp>
        <p:nvSpPr>
          <p:cNvPr id="3" name="椭圆 2"/>
          <p:cNvSpPr/>
          <p:nvPr>
            <p:custDataLst>
              <p:tags r:id="rId13"/>
            </p:custDataLst>
          </p:nvPr>
        </p:nvSpPr>
        <p:spPr>
          <a:xfrm>
            <a:off x="3874919" y="2789226"/>
            <a:ext cx="531445" cy="5314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4" name="矩形 3"/>
          <p:cNvSpPr/>
          <p:nvPr>
            <p:custDataLst>
              <p:tags r:id="rId14"/>
            </p:custDataLst>
          </p:nvPr>
        </p:nvSpPr>
        <p:spPr bwMode="auto">
          <a:xfrm>
            <a:off x="3896023" y="2870282"/>
            <a:ext cx="489236" cy="36933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US" altLang="zh-CN" b="1" kern="100" dirty="0">
                <a:solidFill>
                  <a:schemeClr val="bg1"/>
                </a:solidFill>
                <a:latin typeface="+mj-ea"/>
                <a:ea typeface="+mj-ea"/>
                <a:cs typeface="Times New Roman" panose="02020603050405020304" pitchFamily="18" charset="0"/>
              </a:rPr>
              <a:t>05</a:t>
            </a:r>
            <a:endParaRPr kumimoji="0" lang="zh-CN" altLang="en-US" b="0" i="0" u="none" strike="noStrike" kern="100" cap="none" spc="0" normalizeH="0" baseline="0" noProof="0" dirty="0">
              <a:ln>
                <a:noFill/>
              </a:ln>
              <a:solidFill>
                <a:schemeClr val="bg1"/>
              </a:solidFill>
              <a:effectLst/>
              <a:uLnTx/>
              <a:uFillTx/>
              <a:latin typeface="+mj-ea"/>
              <a:ea typeface="+mj-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859B332C-B667-C74E-E268-3F415A8C7CA8}"/>
              </a:ext>
            </a:extLst>
          </p:cNvPr>
          <p:cNvPicPr>
            <a:picLocks noChangeAspect="1"/>
          </p:cNvPicPr>
          <p:nvPr/>
        </p:nvPicPr>
        <p:blipFill>
          <a:blip r:embed="rId2"/>
          <a:stretch>
            <a:fillRect/>
          </a:stretch>
        </p:blipFill>
        <p:spPr>
          <a:xfrm>
            <a:off x="5139824" y="1410156"/>
            <a:ext cx="3204000" cy="2786993"/>
          </a:xfrm>
          <a:prstGeom prst="rect">
            <a:avLst/>
          </a:prstGeom>
        </p:spPr>
      </p:pic>
      <p:sp>
        <p:nvSpPr>
          <p:cNvPr id="3" name="文本框 6"/>
          <p:cNvSpPr txBox="1">
            <a:spLocks noChangeArrowheads="1"/>
          </p:cNvSpPr>
          <p:nvPr/>
        </p:nvSpPr>
        <p:spPr bwMode="auto">
          <a:xfrm>
            <a:off x="228600" y="60727"/>
            <a:ext cx="30267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accent1"/>
                </a:solidFill>
                <a:effectLst/>
                <a:uLnTx/>
                <a:uFillTx/>
                <a:latin typeface="+mj-ea"/>
                <a:ea typeface="+mj-ea"/>
              </a:rPr>
              <a:t>03 </a:t>
            </a:r>
            <a:r>
              <a:rPr kumimoji="0" lang="zh-CN" altLang="en-US" sz="2400" b="1" i="0" u="none" strike="noStrike" kern="1200" cap="none" spc="0" normalizeH="0" baseline="0" noProof="0" dirty="0">
                <a:ln>
                  <a:noFill/>
                </a:ln>
                <a:solidFill>
                  <a:schemeClr val="accent1"/>
                </a:solidFill>
                <a:effectLst/>
                <a:uLnTx/>
                <a:uFillTx/>
                <a:latin typeface="+mj-ea"/>
                <a:ea typeface="+mj-ea"/>
              </a:rPr>
              <a:t>多传感器传输策略</a:t>
            </a:r>
          </a:p>
        </p:txBody>
      </p:sp>
      <p:sp>
        <p:nvSpPr>
          <p:cNvPr id="6" name="灯片编号占位符 5"/>
          <p:cNvSpPr>
            <a:spLocks noGrp="1"/>
          </p:cNvSpPr>
          <p:nvPr>
            <p:ph type="sldNum" sz="quarter" idx="4"/>
          </p:nvPr>
        </p:nvSpPr>
        <p:spPr/>
        <p:txBody>
          <a:bodyPr/>
          <a:lstStyle/>
          <a:p>
            <a:fld id="{EE3F9CDB-1F21-4789-A81E-8FEA25CE194B}" type="slidenum">
              <a:rPr lang="zh-CN" altLang="en-US" smtClean="0"/>
              <a:t>20</a:t>
            </a:fld>
            <a:endParaRPr lang="zh-CN" altLang="en-US"/>
          </a:p>
        </p:txBody>
      </p:sp>
      <p:sp>
        <p:nvSpPr>
          <p:cNvPr id="31" name="文本框 30"/>
          <p:cNvSpPr txBox="1"/>
          <p:nvPr/>
        </p:nvSpPr>
        <p:spPr>
          <a:xfrm>
            <a:off x="288926" y="640715"/>
            <a:ext cx="8626474" cy="446276"/>
          </a:xfrm>
          <a:prstGeom prst="rect">
            <a:avLst/>
          </a:prstGeom>
          <a:noFill/>
        </p:spPr>
        <p:txBody>
          <a:bodyPr wrap="square" numCol="2" rtlCol="0">
            <a:spAutoFit/>
          </a:bodyPr>
          <a:lstStyle/>
          <a:p>
            <a:pPr marL="285750" indent="-285750" fontAlgn="auto">
              <a:spcBef>
                <a:spcPts val="600"/>
              </a:spcBef>
              <a:spcAft>
                <a:spcPts val="600"/>
              </a:spcAft>
              <a:buFont typeface="Wingdings" panose="05000000000000000000" pitchFamily="2" charset="2"/>
              <a:buChar char="Ø"/>
            </a:pPr>
            <a:r>
              <a:rPr lang="en-US" altLang="zh-CN"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3.4</a:t>
            </a:r>
            <a:r>
              <a:rPr lang="zh-CN" altLang="en-US"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b="1" i="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Coordinated transmission strategies</a:t>
            </a:r>
            <a:endParaRPr lang="zh-CN" altLang="en-US" b="1" i="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2" name="图片 11">
            <a:extLst>
              <a:ext uri="{FF2B5EF4-FFF2-40B4-BE49-F238E27FC236}">
                <a16:creationId xmlns:a16="http://schemas.microsoft.com/office/drawing/2014/main" id="{4CB052E1-3CA9-B9C0-7867-08E8FC7B0248}"/>
              </a:ext>
            </a:extLst>
          </p:cNvPr>
          <p:cNvPicPr>
            <a:picLocks noChangeAspect="1"/>
          </p:cNvPicPr>
          <p:nvPr/>
        </p:nvPicPr>
        <p:blipFill>
          <a:blip r:embed="rId3"/>
          <a:stretch>
            <a:fillRect/>
          </a:stretch>
        </p:blipFill>
        <p:spPr>
          <a:xfrm>
            <a:off x="800176" y="1433946"/>
            <a:ext cx="3204000" cy="2275608"/>
          </a:xfrm>
          <a:prstGeom prst="rect">
            <a:avLst/>
          </a:prstGeom>
        </p:spPr>
      </p:pic>
      <p:cxnSp>
        <p:nvCxnSpPr>
          <p:cNvPr id="2" name="直接连接符 1">
            <a:extLst>
              <a:ext uri="{FF2B5EF4-FFF2-40B4-BE49-F238E27FC236}">
                <a16:creationId xmlns:a16="http://schemas.microsoft.com/office/drawing/2014/main" id="{2D5AFDAD-8252-C55F-EF05-962E91275260}"/>
              </a:ext>
            </a:extLst>
          </p:cNvPr>
          <p:cNvCxnSpPr>
            <a:cxnSpLocks/>
          </p:cNvCxnSpPr>
          <p:nvPr/>
        </p:nvCxnSpPr>
        <p:spPr>
          <a:xfrm>
            <a:off x="3603332" y="2498827"/>
            <a:ext cx="36906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6D5036F7-9576-7FF2-6040-CB5E16A38156}"/>
              </a:ext>
            </a:extLst>
          </p:cNvPr>
          <p:cNvCxnSpPr>
            <a:cxnSpLocks/>
          </p:cNvCxnSpPr>
          <p:nvPr/>
        </p:nvCxnSpPr>
        <p:spPr>
          <a:xfrm>
            <a:off x="800176" y="2633739"/>
            <a:ext cx="213040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A75FF6A7-7361-3E34-1397-9A2593FBAB61}"/>
              </a:ext>
            </a:extLst>
          </p:cNvPr>
          <p:cNvCxnSpPr>
            <a:cxnSpLocks/>
          </p:cNvCxnSpPr>
          <p:nvPr/>
        </p:nvCxnSpPr>
        <p:spPr>
          <a:xfrm>
            <a:off x="5334697" y="2993503"/>
            <a:ext cx="2062949"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bwMode="auto">
          <a:xfrm>
            <a:off x="3513493" y="4687500"/>
            <a:ext cx="2117013" cy="276999"/>
          </a:xfrm>
          <a:prstGeom prst="rect">
            <a:avLst/>
          </a:prstGeom>
        </p:spPr>
        <p:txBody>
          <a:bodyPr wrap="square">
            <a:spAutoFit/>
          </a:bodyPr>
          <a:lstStyle/>
          <a:p>
            <a:pPr marL="0" marR="0" lvl="0" indent="0" algn="dist" defTabSz="457200" rtl="0" eaLnBrk="1" fontAlgn="auto" latinLnBrk="0" hangingPunct="1">
              <a:lnSpc>
                <a:spcPct val="100000"/>
              </a:lnSpc>
              <a:spcBef>
                <a:spcPts val="0"/>
              </a:spcBef>
              <a:spcAft>
                <a:spcPts val="0"/>
              </a:spcAft>
              <a:buClrTx/>
              <a:buSzTx/>
              <a:buFontTx/>
              <a:buNone/>
              <a:defRPr/>
            </a:pPr>
            <a:r>
              <a:rPr lang="zh-CN" altLang="en-US" sz="1200" b="1" kern="100">
                <a:solidFill>
                  <a:schemeClr val="bg1"/>
                </a:solidFill>
                <a:latin typeface="+mj-ea"/>
                <a:ea typeface="+mj-ea"/>
                <a:cs typeface="Times New Roman" panose="02020603050405020304" pitchFamily="18" charset="0"/>
              </a:rPr>
              <a:t>金山大学稻壳学院</a:t>
            </a:r>
            <a:endParaRPr kumimoji="0" lang="zh-CN" altLang="en-US" sz="1200" b="0" i="0" u="none" strike="noStrike" kern="100" cap="none" spc="0" normalizeH="0" baseline="0" noProof="0">
              <a:ln>
                <a:noFill/>
              </a:ln>
              <a:solidFill>
                <a:schemeClr val="bg1"/>
              </a:solidFill>
              <a:effectLst/>
              <a:uLnTx/>
              <a:uFillTx/>
              <a:latin typeface="+mj-ea"/>
              <a:ea typeface="+mj-ea"/>
              <a:cs typeface="Times New Roman" panose="02020603050405020304" pitchFamily="18" charset="0"/>
            </a:endParaRPr>
          </a:p>
        </p:txBody>
      </p:sp>
      <p:grpSp>
        <p:nvGrpSpPr>
          <p:cNvPr id="28" name="组合 27"/>
          <p:cNvGrpSpPr/>
          <p:nvPr/>
        </p:nvGrpSpPr>
        <p:grpSpPr>
          <a:xfrm>
            <a:off x="-10391" y="4137020"/>
            <a:ext cx="9154391" cy="1006481"/>
            <a:chOff x="-10391" y="4137020"/>
            <a:chExt cx="9154391" cy="1006481"/>
          </a:xfrm>
        </p:grpSpPr>
        <p:sp>
          <p:nvSpPr>
            <p:cNvPr id="22" name="Rectangle 5"/>
            <p:cNvSpPr>
              <a:spLocks noChangeArrowheads="1"/>
            </p:cNvSpPr>
            <p:nvPr/>
          </p:nvSpPr>
          <p:spPr bwMode="auto">
            <a:xfrm>
              <a:off x="2668367" y="4455131"/>
              <a:ext cx="6475633" cy="474019"/>
            </a:xfrm>
            <a:prstGeom prst="rect">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5" name="任意多边形: 形状 24"/>
            <p:cNvSpPr/>
            <p:nvPr/>
          </p:nvSpPr>
          <p:spPr bwMode="auto">
            <a:xfrm>
              <a:off x="-10391" y="4137020"/>
              <a:ext cx="9154391" cy="1006481"/>
            </a:xfrm>
            <a:custGeom>
              <a:avLst/>
              <a:gdLst>
                <a:gd name="connsiteX0" fmla="*/ 0 w 9154391"/>
                <a:gd name="connsiteY0" fmla="*/ 0 h 1006481"/>
                <a:gd name="connsiteX1" fmla="*/ 2992130 w 9154391"/>
                <a:gd name="connsiteY1" fmla="*/ 0 h 1006481"/>
                <a:gd name="connsiteX2" fmla="*/ 3924521 w 9154391"/>
                <a:gd name="connsiteY2" fmla="*/ 559797 h 1006481"/>
                <a:gd name="connsiteX3" fmla="*/ 9154391 w 9154391"/>
                <a:gd name="connsiteY3" fmla="*/ 559797 h 1006481"/>
                <a:gd name="connsiteX4" fmla="*/ 9154391 w 9154391"/>
                <a:gd name="connsiteY4" fmla="*/ 939117 h 1006481"/>
                <a:gd name="connsiteX5" fmla="*/ 9154391 w 9154391"/>
                <a:gd name="connsiteY5" fmla="*/ 1006481 h 1006481"/>
                <a:gd name="connsiteX6" fmla="*/ 0 w 9154391"/>
                <a:gd name="connsiteY6" fmla="*/ 1006481 h 1006481"/>
                <a:gd name="connsiteX7" fmla="*/ 0 w 9154391"/>
                <a:gd name="connsiteY7" fmla="*/ 923127 h 1006481"/>
                <a:gd name="connsiteX8" fmla="*/ 0 w 9154391"/>
                <a:gd name="connsiteY8" fmla="*/ 0 h 100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54391" h="1006481">
                  <a:moveTo>
                    <a:pt x="0" y="0"/>
                  </a:moveTo>
                  <a:cubicBezTo>
                    <a:pt x="152573" y="0"/>
                    <a:pt x="1542685" y="0"/>
                    <a:pt x="2992130" y="0"/>
                  </a:cubicBezTo>
                  <a:cubicBezTo>
                    <a:pt x="3610899" y="0"/>
                    <a:pt x="3483754" y="559797"/>
                    <a:pt x="3924521" y="559797"/>
                  </a:cubicBezTo>
                  <a:cubicBezTo>
                    <a:pt x="4246621" y="559797"/>
                    <a:pt x="9154391" y="559797"/>
                    <a:pt x="9154391" y="559797"/>
                  </a:cubicBezTo>
                  <a:cubicBezTo>
                    <a:pt x="9154391" y="713203"/>
                    <a:pt x="9154391" y="837846"/>
                    <a:pt x="9154391" y="939117"/>
                  </a:cubicBezTo>
                  <a:lnTo>
                    <a:pt x="9154391" y="1006481"/>
                  </a:lnTo>
                  <a:lnTo>
                    <a:pt x="0" y="1006481"/>
                  </a:lnTo>
                  <a:lnTo>
                    <a:pt x="0" y="923127"/>
                  </a:lnTo>
                  <a:cubicBezTo>
                    <a:pt x="0" y="0"/>
                    <a:pt x="0" y="0"/>
                    <a:pt x="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a:p>
          </p:txBody>
        </p:sp>
      </p:grpSp>
      <p:sp>
        <p:nvSpPr>
          <p:cNvPr id="26" name="矩形 25"/>
          <p:cNvSpPr/>
          <p:nvPr/>
        </p:nvSpPr>
        <p:spPr bwMode="auto">
          <a:xfrm>
            <a:off x="7820105" y="4826000"/>
            <a:ext cx="1107996" cy="276999"/>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defRPr/>
            </a:pPr>
            <a:r>
              <a:rPr kumimoji="0" lang="zh-CN" altLang="en-US" sz="1200" i="0" u="none" strike="noStrike" kern="100" cap="none" spc="0" normalizeH="0" baseline="0" noProof="0" dirty="0">
                <a:ln>
                  <a:noFill/>
                </a:ln>
                <a:solidFill>
                  <a:schemeClr val="bg1"/>
                </a:solidFill>
                <a:effectLst/>
                <a:uLnTx/>
                <a:uFillTx/>
                <a:latin typeface="+mj-ea"/>
                <a:ea typeface="+mj-ea"/>
                <a:cs typeface="Times New Roman" panose="02020603050405020304" pitchFamily="18" charset="0"/>
              </a:rPr>
              <a:t>上海理工大学</a:t>
            </a:r>
          </a:p>
        </p:txBody>
      </p:sp>
      <p:sp>
        <p:nvSpPr>
          <p:cNvPr id="12" name="矩形 11"/>
          <p:cNvSpPr/>
          <p:nvPr/>
        </p:nvSpPr>
        <p:spPr bwMode="auto">
          <a:xfrm>
            <a:off x="3351152" y="2286879"/>
            <a:ext cx="2441694" cy="769441"/>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lang="zh-CN" altLang="en-US" sz="4400" b="1" kern="100" dirty="0">
                <a:solidFill>
                  <a:schemeClr val="accent1"/>
                </a:solidFill>
                <a:latin typeface="+mj-ea"/>
                <a:ea typeface="+mj-ea"/>
                <a:cs typeface="Times New Roman" panose="02020603050405020304" pitchFamily="18" charset="0"/>
              </a:rPr>
              <a:t>数值仿真</a:t>
            </a:r>
            <a:endParaRPr kumimoji="0" lang="zh-CN" altLang="en-US" sz="4400" b="1" i="0" u="none" strike="noStrike" kern="100" cap="none" spc="0" normalizeH="0" baseline="0" noProof="0" dirty="0">
              <a:ln>
                <a:noFill/>
              </a:ln>
              <a:solidFill>
                <a:schemeClr val="accent1"/>
              </a:solidFill>
              <a:effectLst/>
              <a:uLnTx/>
              <a:uFillTx/>
              <a:latin typeface="+mj-ea"/>
              <a:ea typeface="+mj-ea"/>
              <a:cs typeface="Times New Roman" panose="02020603050405020304" pitchFamily="18" charset="0"/>
            </a:endParaRPr>
          </a:p>
        </p:txBody>
      </p:sp>
      <p:grpSp>
        <p:nvGrpSpPr>
          <p:cNvPr id="2" name="组合 1"/>
          <p:cNvGrpSpPr/>
          <p:nvPr/>
        </p:nvGrpSpPr>
        <p:grpSpPr>
          <a:xfrm>
            <a:off x="4048283" y="1051069"/>
            <a:ext cx="1047434" cy="1047434"/>
            <a:chOff x="4048283" y="998818"/>
            <a:chExt cx="1047434" cy="1047434"/>
          </a:xfrm>
        </p:grpSpPr>
        <p:sp>
          <p:nvSpPr>
            <p:cNvPr id="16" name="椭圆 15"/>
            <p:cNvSpPr/>
            <p:nvPr/>
          </p:nvSpPr>
          <p:spPr>
            <a:xfrm>
              <a:off x="4048283" y="998818"/>
              <a:ext cx="1047434" cy="104743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7" name="矩形 16"/>
            <p:cNvSpPr/>
            <p:nvPr/>
          </p:nvSpPr>
          <p:spPr bwMode="auto">
            <a:xfrm>
              <a:off x="4139830" y="1194718"/>
              <a:ext cx="864339" cy="70788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US" altLang="zh-CN" sz="4000" b="1" kern="100" dirty="0">
                  <a:solidFill>
                    <a:schemeClr val="bg1"/>
                  </a:solidFill>
                  <a:latin typeface="+mj-ea"/>
                  <a:ea typeface="+mj-ea"/>
                  <a:cs typeface="Times New Roman" panose="02020603050405020304" pitchFamily="18" charset="0"/>
                </a:rPr>
                <a:t>04</a:t>
              </a:r>
              <a:endParaRPr kumimoji="0" lang="zh-CN" altLang="en-US" sz="4000" b="0" i="0" u="none" strike="noStrike" kern="100" cap="none" spc="0" normalizeH="0" baseline="0" noProof="0" dirty="0">
                <a:ln>
                  <a:noFill/>
                </a:ln>
                <a:solidFill>
                  <a:schemeClr val="bg1"/>
                </a:solidFill>
                <a:effectLst/>
                <a:uLnTx/>
                <a:uFillTx/>
                <a:latin typeface="+mj-ea"/>
                <a:ea typeface="+mj-ea"/>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2FE852F-2C0C-2114-FBB8-30D923364764}"/>
              </a:ext>
            </a:extLst>
          </p:cNvPr>
          <p:cNvPicPr>
            <a:picLocks noChangeAspect="1"/>
          </p:cNvPicPr>
          <p:nvPr/>
        </p:nvPicPr>
        <p:blipFill>
          <a:blip r:embed="rId2"/>
          <a:stretch>
            <a:fillRect/>
          </a:stretch>
        </p:blipFill>
        <p:spPr>
          <a:xfrm>
            <a:off x="5147326" y="1225223"/>
            <a:ext cx="3204000" cy="2555720"/>
          </a:xfrm>
          <a:prstGeom prst="rect">
            <a:avLst/>
          </a:prstGeom>
        </p:spPr>
      </p:pic>
      <p:pic>
        <p:nvPicPr>
          <p:cNvPr id="10" name="图片 9">
            <a:extLst>
              <a:ext uri="{FF2B5EF4-FFF2-40B4-BE49-F238E27FC236}">
                <a16:creationId xmlns:a16="http://schemas.microsoft.com/office/drawing/2014/main" id="{36F5501E-8CCD-A6E9-314A-D780655A45BF}"/>
              </a:ext>
            </a:extLst>
          </p:cNvPr>
          <p:cNvPicPr>
            <a:picLocks noChangeAspect="1"/>
          </p:cNvPicPr>
          <p:nvPr/>
        </p:nvPicPr>
        <p:blipFill>
          <a:blip r:embed="rId3"/>
          <a:stretch>
            <a:fillRect/>
          </a:stretch>
        </p:blipFill>
        <p:spPr>
          <a:xfrm>
            <a:off x="792676" y="1205314"/>
            <a:ext cx="3204000" cy="2415110"/>
          </a:xfrm>
          <a:prstGeom prst="rect">
            <a:avLst/>
          </a:prstGeom>
        </p:spPr>
      </p:pic>
      <p:sp>
        <p:nvSpPr>
          <p:cNvPr id="3" name="文本框 6"/>
          <p:cNvSpPr txBox="1">
            <a:spLocks noChangeArrowheads="1"/>
          </p:cNvSpPr>
          <p:nvPr/>
        </p:nvSpPr>
        <p:spPr bwMode="auto">
          <a:xfrm>
            <a:off x="228600" y="60727"/>
            <a:ext cx="19175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accent1"/>
                </a:solidFill>
                <a:effectLst/>
                <a:uLnTx/>
                <a:uFillTx/>
                <a:latin typeface="+mj-ea"/>
                <a:ea typeface="+mj-ea"/>
              </a:rPr>
              <a:t>04 </a:t>
            </a:r>
            <a:r>
              <a:rPr kumimoji="0" lang="zh-CN" altLang="en-US" sz="2400" b="1" i="0" u="none" strike="noStrike" kern="1200" cap="none" spc="0" normalizeH="0" baseline="0" noProof="0" dirty="0">
                <a:ln>
                  <a:noFill/>
                </a:ln>
                <a:solidFill>
                  <a:schemeClr val="accent1"/>
                </a:solidFill>
                <a:effectLst/>
                <a:uLnTx/>
                <a:uFillTx/>
                <a:latin typeface="+mj-ea"/>
                <a:ea typeface="+mj-ea"/>
              </a:rPr>
              <a:t>数值仿真</a:t>
            </a:r>
          </a:p>
        </p:txBody>
      </p:sp>
      <p:sp>
        <p:nvSpPr>
          <p:cNvPr id="6" name="灯片编号占位符 5"/>
          <p:cNvSpPr>
            <a:spLocks noGrp="1"/>
          </p:cNvSpPr>
          <p:nvPr>
            <p:ph type="sldNum" sz="quarter" idx="4"/>
          </p:nvPr>
        </p:nvSpPr>
        <p:spPr/>
        <p:txBody>
          <a:bodyPr/>
          <a:lstStyle/>
          <a:p>
            <a:fld id="{EE3F9CDB-1F21-4789-A81E-8FEA25CE194B}" type="slidenum">
              <a:rPr lang="zh-CN" altLang="en-US" smtClean="0"/>
              <a:t>22</a:t>
            </a:fld>
            <a:endParaRPr lang="zh-CN" altLang="en-US"/>
          </a:p>
        </p:txBody>
      </p:sp>
      <p:sp>
        <p:nvSpPr>
          <p:cNvPr id="31" name="文本框 30"/>
          <p:cNvSpPr txBox="1"/>
          <p:nvPr/>
        </p:nvSpPr>
        <p:spPr>
          <a:xfrm>
            <a:off x="288926" y="640715"/>
            <a:ext cx="8626474" cy="446276"/>
          </a:xfrm>
          <a:prstGeom prst="rect">
            <a:avLst/>
          </a:prstGeom>
          <a:noFill/>
        </p:spPr>
        <p:txBody>
          <a:bodyPr wrap="square" numCol="2" rtlCol="0">
            <a:spAutoFit/>
          </a:bodyPr>
          <a:lstStyle/>
          <a:p>
            <a:pPr marL="285750" indent="-285750">
              <a:spcBef>
                <a:spcPts val="600"/>
              </a:spcBef>
              <a:spcAft>
                <a:spcPts val="600"/>
              </a:spcAft>
              <a:buFont typeface="Wingdings" panose="05000000000000000000" pitchFamily="2" charset="2"/>
              <a:buChar char="Ø"/>
            </a:pPr>
            <a:r>
              <a:rPr lang="en-US" altLang="zh-CN"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4.1 </a:t>
            </a:r>
            <a:r>
              <a:rPr lang="en-US" altLang="zh-CN" b="1" i="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Nash Q-value learning process</a:t>
            </a:r>
          </a:p>
        </p:txBody>
      </p:sp>
      <p:sp>
        <p:nvSpPr>
          <p:cNvPr id="33" name="文本框 32"/>
          <p:cNvSpPr txBox="1"/>
          <p:nvPr/>
        </p:nvSpPr>
        <p:spPr>
          <a:xfrm>
            <a:off x="5147324" y="426852"/>
            <a:ext cx="3204000" cy="523220"/>
          </a:xfrm>
          <a:prstGeom prst="rect">
            <a:avLst/>
          </a:prstGeom>
          <a:noFill/>
        </p:spPr>
        <p:txBody>
          <a:bodyPr wrap="square" rtlCol="0">
            <a:spAutoFit/>
          </a:bodyPr>
          <a:lstStyle/>
          <a:p>
            <a:pPr algn="ctr"/>
            <a:r>
              <a:rPr lang="en-US" altLang="zh-CN" sz="1400" dirty="0">
                <a:solidFill>
                  <a:srgbClr val="485275"/>
                </a:solidFill>
                <a:latin typeface="宋体" panose="02010600030101010101" pitchFamily="2" charset="-122"/>
                <a:ea typeface="宋体" panose="02010600030101010101" pitchFamily="2" charset="-122"/>
              </a:rPr>
              <a:t>3</a:t>
            </a:r>
            <a:r>
              <a:rPr lang="zh-CN" altLang="en-US" sz="1400" dirty="0">
                <a:solidFill>
                  <a:srgbClr val="485275"/>
                </a:solidFill>
                <a:latin typeface="宋体" panose="02010600030101010101" pitchFamily="2" charset="-122"/>
                <a:ea typeface="宋体" panose="02010600030101010101" pitchFamily="2" charset="-122"/>
              </a:rPr>
              <a:t>个传感器</a:t>
            </a:r>
            <a:endParaRPr lang="en-US" altLang="zh-CN" sz="1400" dirty="0">
              <a:solidFill>
                <a:srgbClr val="485275"/>
              </a:solidFill>
              <a:latin typeface="宋体" panose="02010600030101010101" pitchFamily="2" charset="-122"/>
              <a:ea typeface="宋体" panose="02010600030101010101" pitchFamily="2" charset="-122"/>
            </a:endParaRPr>
          </a:p>
          <a:p>
            <a:pPr algn="ctr"/>
            <a:r>
              <a:rPr lang="zh-CN" altLang="en-US" sz="1400" dirty="0">
                <a:solidFill>
                  <a:srgbClr val="485275"/>
                </a:solidFill>
                <a:latin typeface="宋体" panose="02010600030101010101" pitchFamily="2" charset="-122"/>
                <a:ea typeface="宋体" panose="02010600030101010101" pitchFamily="2" charset="-122"/>
              </a:rPr>
              <a:t>传输功率级别：</a:t>
            </a:r>
            <a:r>
              <a:rPr lang="en-US" altLang="zh-CN" sz="1400" dirty="0">
                <a:solidFill>
                  <a:srgbClr val="485275"/>
                </a:solidFill>
                <a:latin typeface="宋体" panose="02010600030101010101" pitchFamily="2" charset="-122"/>
                <a:ea typeface="宋体" panose="02010600030101010101" pitchFamily="2" charset="-122"/>
              </a:rPr>
              <a:t>{0</a:t>
            </a:r>
            <a:r>
              <a:rPr lang="zh-CN" altLang="en-US" sz="1400" dirty="0">
                <a:solidFill>
                  <a:srgbClr val="485275"/>
                </a:solidFill>
                <a:latin typeface="宋体" panose="02010600030101010101" pitchFamily="2" charset="-122"/>
                <a:ea typeface="宋体" panose="02010600030101010101" pitchFamily="2" charset="-122"/>
              </a:rPr>
              <a:t>，</a:t>
            </a:r>
            <a:r>
              <a:rPr lang="en-US" altLang="zh-CN" sz="1400" dirty="0">
                <a:solidFill>
                  <a:srgbClr val="485275"/>
                </a:solidFill>
                <a:latin typeface="宋体" panose="02010600030101010101" pitchFamily="2" charset="-122"/>
                <a:ea typeface="宋体" panose="02010600030101010101" pitchFamily="2" charset="-122"/>
              </a:rPr>
              <a:t>1</a:t>
            </a:r>
            <a:r>
              <a:rPr lang="zh-CN" altLang="en-US" sz="1400" dirty="0">
                <a:solidFill>
                  <a:srgbClr val="485275"/>
                </a:solidFill>
                <a:latin typeface="宋体" panose="02010600030101010101" pitchFamily="2" charset="-122"/>
                <a:ea typeface="宋体" panose="02010600030101010101" pitchFamily="2" charset="-122"/>
              </a:rPr>
              <a:t>，</a:t>
            </a:r>
            <a:r>
              <a:rPr lang="en-US" altLang="zh-CN" sz="1400" dirty="0">
                <a:solidFill>
                  <a:srgbClr val="485275"/>
                </a:solidFill>
                <a:latin typeface="宋体" panose="02010600030101010101" pitchFamily="2" charset="-122"/>
                <a:ea typeface="宋体" panose="02010600030101010101" pitchFamily="2" charset="-122"/>
              </a:rPr>
              <a:t>2}</a:t>
            </a:r>
          </a:p>
        </p:txBody>
      </p:sp>
      <p:pic>
        <p:nvPicPr>
          <p:cNvPr id="14" name="图片 13">
            <a:extLst>
              <a:ext uri="{FF2B5EF4-FFF2-40B4-BE49-F238E27FC236}">
                <a16:creationId xmlns:a16="http://schemas.microsoft.com/office/drawing/2014/main" id="{BD275F1C-7B50-9521-08EB-EF073FBA5A65}"/>
              </a:ext>
            </a:extLst>
          </p:cNvPr>
          <p:cNvPicPr>
            <a:picLocks noChangeAspect="1"/>
          </p:cNvPicPr>
          <p:nvPr/>
        </p:nvPicPr>
        <p:blipFill rotWithShape="1">
          <a:blip r:embed="rId4"/>
          <a:srcRect b="49354"/>
          <a:stretch/>
        </p:blipFill>
        <p:spPr>
          <a:xfrm>
            <a:off x="792676" y="3919175"/>
            <a:ext cx="3204000" cy="873527"/>
          </a:xfrm>
          <a:prstGeom prst="rect">
            <a:avLst/>
          </a:prstGeom>
        </p:spPr>
      </p:pic>
      <p:pic>
        <p:nvPicPr>
          <p:cNvPr id="15" name="图片 14">
            <a:extLst>
              <a:ext uri="{FF2B5EF4-FFF2-40B4-BE49-F238E27FC236}">
                <a16:creationId xmlns:a16="http://schemas.microsoft.com/office/drawing/2014/main" id="{B3A84688-2F6C-CE54-6E44-1BEE90697EFF}"/>
              </a:ext>
            </a:extLst>
          </p:cNvPr>
          <p:cNvPicPr>
            <a:picLocks noChangeAspect="1"/>
          </p:cNvPicPr>
          <p:nvPr/>
        </p:nvPicPr>
        <p:blipFill rotWithShape="1">
          <a:blip r:embed="rId4"/>
          <a:srcRect t="50501"/>
          <a:stretch/>
        </p:blipFill>
        <p:spPr>
          <a:xfrm>
            <a:off x="5147324" y="3918277"/>
            <a:ext cx="3204000" cy="85373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6"/>
          <p:cNvSpPr txBox="1">
            <a:spLocks noChangeArrowheads="1"/>
          </p:cNvSpPr>
          <p:nvPr/>
        </p:nvSpPr>
        <p:spPr bwMode="auto">
          <a:xfrm>
            <a:off x="228600" y="60727"/>
            <a:ext cx="19175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accent1"/>
                </a:solidFill>
                <a:effectLst/>
                <a:uLnTx/>
                <a:uFillTx/>
                <a:latin typeface="+mj-ea"/>
                <a:ea typeface="+mj-ea"/>
              </a:rPr>
              <a:t>04 </a:t>
            </a:r>
            <a:r>
              <a:rPr kumimoji="0" lang="zh-CN" altLang="en-US" sz="2400" b="1" i="0" u="none" strike="noStrike" kern="1200" cap="none" spc="0" normalizeH="0" baseline="0" noProof="0" dirty="0">
                <a:ln>
                  <a:noFill/>
                </a:ln>
                <a:solidFill>
                  <a:schemeClr val="accent1"/>
                </a:solidFill>
                <a:effectLst/>
                <a:uLnTx/>
                <a:uFillTx/>
                <a:latin typeface="+mj-ea"/>
                <a:ea typeface="+mj-ea"/>
              </a:rPr>
              <a:t>数值仿真</a:t>
            </a:r>
          </a:p>
        </p:txBody>
      </p:sp>
      <p:sp>
        <p:nvSpPr>
          <p:cNvPr id="6" name="灯片编号占位符 5"/>
          <p:cNvSpPr>
            <a:spLocks noGrp="1"/>
          </p:cNvSpPr>
          <p:nvPr>
            <p:ph type="sldNum" sz="quarter" idx="4"/>
          </p:nvPr>
        </p:nvSpPr>
        <p:spPr/>
        <p:txBody>
          <a:bodyPr/>
          <a:lstStyle/>
          <a:p>
            <a:fld id="{EE3F9CDB-1F21-4789-A81E-8FEA25CE194B}" type="slidenum">
              <a:rPr lang="zh-CN" altLang="en-US" smtClean="0"/>
              <a:t>23</a:t>
            </a:fld>
            <a:endParaRPr lang="zh-CN" altLang="en-US"/>
          </a:p>
        </p:txBody>
      </p:sp>
      <p:sp>
        <p:nvSpPr>
          <p:cNvPr id="31" name="文本框 30"/>
          <p:cNvSpPr txBox="1"/>
          <p:nvPr/>
        </p:nvSpPr>
        <p:spPr>
          <a:xfrm>
            <a:off x="288926" y="640715"/>
            <a:ext cx="8626474" cy="369332"/>
          </a:xfrm>
          <a:prstGeom prst="rect">
            <a:avLst/>
          </a:prstGeom>
          <a:noFill/>
        </p:spPr>
        <p:txBody>
          <a:bodyPr wrap="square" numCol="1" rtlCol="0">
            <a:spAutoFit/>
          </a:bodyPr>
          <a:lstStyle/>
          <a:p>
            <a:pPr marL="285750" indent="-285750">
              <a:spcBef>
                <a:spcPts val="600"/>
              </a:spcBef>
              <a:spcAft>
                <a:spcPts val="600"/>
              </a:spcAft>
              <a:buFont typeface="Wingdings" panose="05000000000000000000" pitchFamily="2" charset="2"/>
              <a:buChar char="Ø"/>
            </a:pPr>
            <a:r>
              <a:rPr lang="en-US" altLang="zh-CN"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4.2 </a:t>
            </a:r>
            <a:r>
              <a:rPr lang="en-US" altLang="zh-CN" b="1" i="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Sensor scheduling with identical sensors </a:t>
            </a:r>
          </a:p>
        </p:txBody>
      </p:sp>
      <p:pic>
        <p:nvPicPr>
          <p:cNvPr id="7" name="图片 6">
            <a:extLst>
              <a:ext uri="{FF2B5EF4-FFF2-40B4-BE49-F238E27FC236}">
                <a16:creationId xmlns:a16="http://schemas.microsoft.com/office/drawing/2014/main" id="{629F1902-0904-61D2-6401-2A9456ACA38C}"/>
              </a:ext>
            </a:extLst>
          </p:cNvPr>
          <p:cNvPicPr>
            <a:picLocks noChangeAspect="1"/>
          </p:cNvPicPr>
          <p:nvPr/>
        </p:nvPicPr>
        <p:blipFill>
          <a:blip r:embed="rId2"/>
          <a:stretch>
            <a:fillRect/>
          </a:stretch>
        </p:blipFill>
        <p:spPr>
          <a:xfrm>
            <a:off x="1692000" y="1299237"/>
            <a:ext cx="5760000" cy="2897122"/>
          </a:xfrm>
          <a:prstGeom prst="rect">
            <a:avLst/>
          </a:prstGeom>
        </p:spPr>
      </p:pic>
    </p:spTree>
    <p:extLst>
      <p:ext uri="{BB962C8B-B14F-4D97-AF65-F5344CB8AC3E}">
        <p14:creationId xmlns:p14="http://schemas.microsoft.com/office/powerpoint/2010/main" val="14378530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6"/>
          <p:cNvSpPr txBox="1">
            <a:spLocks noChangeArrowheads="1"/>
          </p:cNvSpPr>
          <p:nvPr/>
        </p:nvSpPr>
        <p:spPr bwMode="auto">
          <a:xfrm>
            <a:off x="228600" y="60727"/>
            <a:ext cx="19175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accent1"/>
                </a:solidFill>
                <a:effectLst/>
                <a:uLnTx/>
                <a:uFillTx/>
                <a:latin typeface="+mj-ea"/>
                <a:ea typeface="+mj-ea"/>
              </a:rPr>
              <a:t>04 </a:t>
            </a:r>
            <a:r>
              <a:rPr kumimoji="0" lang="zh-CN" altLang="en-US" sz="2400" b="1" i="0" u="none" strike="noStrike" kern="1200" cap="none" spc="0" normalizeH="0" baseline="0" noProof="0" dirty="0">
                <a:ln>
                  <a:noFill/>
                </a:ln>
                <a:solidFill>
                  <a:schemeClr val="accent1"/>
                </a:solidFill>
                <a:effectLst/>
                <a:uLnTx/>
                <a:uFillTx/>
                <a:latin typeface="+mj-ea"/>
                <a:ea typeface="+mj-ea"/>
              </a:rPr>
              <a:t>数值仿真</a:t>
            </a:r>
          </a:p>
        </p:txBody>
      </p:sp>
      <p:sp>
        <p:nvSpPr>
          <p:cNvPr id="6" name="灯片编号占位符 5"/>
          <p:cNvSpPr>
            <a:spLocks noGrp="1"/>
          </p:cNvSpPr>
          <p:nvPr>
            <p:ph type="sldNum" sz="quarter" idx="4"/>
          </p:nvPr>
        </p:nvSpPr>
        <p:spPr/>
        <p:txBody>
          <a:bodyPr/>
          <a:lstStyle/>
          <a:p>
            <a:fld id="{EE3F9CDB-1F21-4789-A81E-8FEA25CE194B}" type="slidenum">
              <a:rPr lang="zh-CN" altLang="en-US" smtClean="0"/>
              <a:t>24</a:t>
            </a:fld>
            <a:endParaRPr lang="zh-CN" altLang="en-US"/>
          </a:p>
        </p:txBody>
      </p:sp>
      <p:sp>
        <p:nvSpPr>
          <p:cNvPr id="31" name="文本框 30"/>
          <p:cNvSpPr txBox="1"/>
          <p:nvPr/>
        </p:nvSpPr>
        <p:spPr>
          <a:xfrm>
            <a:off x="288926" y="640715"/>
            <a:ext cx="8626474" cy="369332"/>
          </a:xfrm>
          <a:prstGeom prst="rect">
            <a:avLst/>
          </a:prstGeom>
          <a:noFill/>
        </p:spPr>
        <p:txBody>
          <a:bodyPr wrap="square" numCol="1" rtlCol="0">
            <a:spAutoFit/>
          </a:bodyPr>
          <a:lstStyle/>
          <a:p>
            <a:pPr marL="285750" indent="-285750">
              <a:spcBef>
                <a:spcPts val="600"/>
              </a:spcBef>
              <a:spcAft>
                <a:spcPts val="600"/>
              </a:spcAft>
              <a:buFont typeface="Wingdings" panose="05000000000000000000" pitchFamily="2" charset="2"/>
              <a:buChar char="Ø"/>
            </a:pPr>
            <a:r>
              <a:rPr lang="en-US" altLang="zh-CN"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4.2 </a:t>
            </a:r>
            <a:r>
              <a:rPr lang="en-US" altLang="zh-CN" b="1" i="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Sensor scheduling with identical sensors </a:t>
            </a:r>
          </a:p>
        </p:txBody>
      </p:sp>
      <p:pic>
        <p:nvPicPr>
          <p:cNvPr id="4" name="图片 3">
            <a:extLst>
              <a:ext uri="{FF2B5EF4-FFF2-40B4-BE49-F238E27FC236}">
                <a16:creationId xmlns:a16="http://schemas.microsoft.com/office/drawing/2014/main" id="{0B22F524-3762-E03D-1B2B-14698459CC78}"/>
              </a:ext>
            </a:extLst>
          </p:cNvPr>
          <p:cNvPicPr>
            <a:picLocks noChangeAspect="1"/>
          </p:cNvPicPr>
          <p:nvPr/>
        </p:nvPicPr>
        <p:blipFill>
          <a:blip r:embed="rId2"/>
          <a:stretch>
            <a:fillRect/>
          </a:stretch>
        </p:blipFill>
        <p:spPr>
          <a:xfrm>
            <a:off x="1692000" y="1320270"/>
            <a:ext cx="5760000" cy="3035493"/>
          </a:xfrm>
          <a:prstGeom prst="rect">
            <a:avLst/>
          </a:prstGeom>
        </p:spPr>
      </p:pic>
    </p:spTree>
    <p:extLst>
      <p:ext uri="{BB962C8B-B14F-4D97-AF65-F5344CB8AC3E}">
        <p14:creationId xmlns:p14="http://schemas.microsoft.com/office/powerpoint/2010/main" val="1473778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58AA348-0208-2B66-D3EA-8BFB3ED48864}"/>
              </a:ext>
            </a:extLst>
          </p:cNvPr>
          <p:cNvPicPr>
            <a:picLocks noChangeAspect="1"/>
          </p:cNvPicPr>
          <p:nvPr/>
        </p:nvPicPr>
        <p:blipFill>
          <a:blip r:embed="rId2"/>
          <a:stretch>
            <a:fillRect/>
          </a:stretch>
        </p:blipFill>
        <p:spPr>
          <a:xfrm>
            <a:off x="5147328" y="1373812"/>
            <a:ext cx="3204000" cy="2845100"/>
          </a:xfrm>
          <a:prstGeom prst="rect">
            <a:avLst/>
          </a:prstGeom>
        </p:spPr>
      </p:pic>
      <p:sp>
        <p:nvSpPr>
          <p:cNvPr id="3" name="文本框 6"/>
          <p:cNvSpPr txBox="1">
            <a:spLocks noChangeArrowheads="1"/>
          </p:cNvSpPr>
          <p:nvPr/>
        </p:nvSpPr>
        <p:spPr bwMode="auto">
          <a:xfrm>
            <a:off x="228600" y="60727"/>
            <a:ext cx="19175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accent1"/>
                </a:solidFill>
                <a:effectLst/>
                <a:uLnTx/>
                <a:uFillTx/>
                <a:latin typeface="+mj-ea"/>
                <a:ea typeface="+mj-ea"/>
              </a:rPr>
              <a:t>04 </a:t>
            </a:r>
            <a:r>
              <a:rPr kumimoji="0" lang="zh-CN" altLang="en-US" sz="2400" b="1" i="0" u="none" strike="noStrike" kern="1200" cap="none" spc="0" normalizeH="0" baseline="0" noProof="0" dirty="0">
                <a:ln>
                  <a:noFill/>
                </a:ln>
                <a:solidFill>
                  <a:schemeClr val="accent1"/>
                </a:solidFill>
                <a:effectLst/>
                <a:uLnTx/>
                <a:uFillTx/>
                <a:latin typeface="+mj-ea"/>
                <a:ea typeface="+mj-ea"/>
              </a:rPr>
              <a:t>数值仿真</a:t>
            </a:r>
          </a:p>
        </p:txBody>
      </p:sp>
      <p:sp>
        <p:nvSpPr>
          <p:cNvPr id="6" name="灯片编号占位符 5"/>
          <p:cNvSpPr>
            <a:spLocks noGrp="1"/>
          </p:cNvSpPr>
          <p:nvPr>
            <p:ph type="sldNum" sz="quarter" idx="4"/>
          </p:nvPr>
        </p:nvSpPr>
        <p:spPr/>
        <p:txBody>
          <a:bodyPr/>
          <a:lstStyle/>
          <a:p>
            <a:fld id="{EE3F9CDB-1F21-4789-A81E-8FEA25CE194B}" type="slidenum">
              <a:rPr lang="zh-CN" altLang="en-US" smtClean="0"/>
              <a:t>25</a:t>
            </a:fld>
            <a:endParaRPr lang="zh-CN" altLang="en-US"/>
          </a:p>
        </p:txBody>
      </p:sp>
      <p:sp>
        <p:nvSpPr>
          <p:cNvPr id="31" name="文本框 30"/>
          <p:cNvSpPr txBox="1"/>
          <p:nvPr/>
        </p:nvSpPr>
        <p:spPr>
          <a:xfrm>
            <a:off x="288926" y="640715"/>
            <a:ext cx="8626474" cy="369332"/>
          </a:xfrm>
          <a:prstGeom prst="rect">
            <a:avLst/>
          </a:prstGeom>
          <a:noFill/>
        </p:spPr>
        <p:txBody>
          <a:bodyPr wrap="square" numCol="1" rtlCol="0">
            <a:spAutoFit/>
          </a:bodyPr>
          <a:lstStyle/>
          <a:p>
            <a:pPr marL="285750" indent="-285750">
              <a:spcBef>
                <a:spcPts val="600"/>
              </a:spcBef>
              <a:spcAft>
                <a:spcPts val="600"/>
              </a:spcAft>
              <a:buFont typeface="Wingdings" panose="05000000000000000000" pitchFamily="2" charset="2"/>
              <a:buChar char="Ø"/>
            </a:pPr>
            <a:r>
              <a:rPr lang="en-US" altLang="zh-CN"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4. 2 </a:t>
            </a:r>
            <a:r>
              <a:rPr lang="en-US" altLang="zh-CN" b="1" i="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Sensor scheduling with identical sensors </a:t>
            </a:r>
          </a:p>
        </p:txBody>
      </p:sp>
      <p:pic>
        <p:nvPicPr>
          <p:cNvPr id="4" name="图片 3">
            <a:extLst>
              <a:ext uri="{FF2B5EF4-FFF2-40B4-BE49-F238E27FC236}">
                <a16:creationId xmlns:a16="http://schemas.microsoft.com/office/drawing/2014/main" id="{CFA95D01-8339-A3E4-9312-020CDDF2B425}"/>
              </a:ext>
            </a:extLst>
          </p:cNvPr>
          <p:cNvPicPr>
            <a:picLocks noChangeAspect="1"/>
          </p:cNvPicPr>
          <p:nvPr/>
        </p:nvPicPr>
        <p:blipFill>
          <a:blip r:embed="rId3"/>
          <a:stretch>
            <a:fillRect/>
          </a:stretch>
        </p:blipFill>
        <p:spPr>
          <a:xfrm>
            <a:off x="792673" y="2110681"/>
            <a:ext cx="3204000" cy="1371362"/>
          </a:xfrm>
          <a:prstGeom prst="rect">
            <a:avLst/>
          </a:prstGeom>
        </p:spPr>
      </p:pic>
    </p:spTree>
    <p:extLst>
      <p:ext uri="{BB962C8B-B14F-4D97-AF65-F5344CB8AC3E}">
        <p14:creationId xmlns:p14="http://schemas.microsoft.com/office/powerpoint/2010/main" val="846281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bwMode="auto">
          <a:xfrm>
            <a:off x="3513493" y="4687500"/>
            <a:ext cx="2117013" cy="276999"/>
          </a:xfrm>
          <a:prstGeom prst="rect">
            <a:avLst/>
          </a:prstGeom>
        </p:spPr>
        <p:txBody>
          <a:bodyPr wrap="square">
            <a:spAutoFit/>
          </a:bodyPr>
          <a:lstStyle/>
          <a:p>
            <a:pPr marL="0" marR="0" lvl="0" indent="0" algn="dist" defTabSz="457200" rtl="0" eaLnBrk="1" fontAlgn="auto" latinLnBrk="0" hangingPunct="1">
              <a:lnSpc>
                <a:spcPct val="100000"/>
              </a:lnSpc>
              <a:spcBef>
                <a:spcPts val="0"/>
              </a:spcBef>
              <a:spcAft>
                <a:spcPts val="0"/>
              </a:spcAft>
              <a:buClrTx/>
              <a:buSzTx/>
              <a:buFontTx/>
              <a:buNone/>
              <a:defRPr/>
            </a:pPr>
            <a:r>
              <a:rPr lang="zh-CN" altLang="en-US" sz="1200" b="1" kern="100">
                <a:solidFill>
                  <a:schemeClr val="bg1"/>
                </a:solidFill>
                <a:latin typeface="+mj-ea"/>
                <a:ea typeface="+mj-ea"/>
                <a:cs typeface="Times New Roman" panose="02020603050405020304" pitchFamily="18" charset="0"/>
              </a:rPr>
              <a:t>金山大学稻壳学院</a:t>
            </a:r>
            <a:endParaRPr kumimoji="0" lang="zh-CN" altLang="en-US" sz="1200" b="0" i="0" u="none" strike="noStrike" kern="100" cap="none" spc="0" normalizeH="0" baseline="0" noProof="0">
              <a:ln>
                <a:noFill/>
              </a:ln>
              <a:solidFill>
                <a:schemeClr val="bg1"/>
              </a:solidFill>
              <a:effectLst/>
              <a:uLnTx/>
              <a:uFillTx/>
              <a:latin typeface="+mj-ea"/>
              <a:ea typeface="+mj-ea"/>
              <a:cs typeface="Times New Roman" panose="02020603050405020304" pitchFamily="18" charset="0"/>
            </a:endParaRPr>
          </a:p>
        </p:txBody>
      </p:sp>
      <p:grpSp>
        <p:nvGrpSpPr>
          <p:cNvPr id="28" name="组合 27"/>
          <p:cNvGrpSpPr/>
          <p:nvPr/>
        </p:nvGrpSpPr>
        <p:grpSpPr>
          <a:xfrm>
            <a:off x="-10391" y="4137020"/>
            <a:ext cx="9154391" cy="1006481"/>
            <a:chOff x="-10391" y="4137020"/>
            <a:chExt cx="9154391" cy="1006481"/>
          </a:xfrm>
        </p:grpSpPr>
        <p:sp>
          <p:nvSpPr>
            <p:cNvPr id="22" name="Rectangle 5"/>
            <p:cNvSpPr>
              <a:spLocks noChangeArrowheads="1"/>
            </p:cNvSpPr>
            <p:nvPr/>
          </p:nvSpPr>
          <p:spPr bwMode="auto">
            <a:xfrm>
              <a:off x="2668367" y="4455131"/>
              <a:ext cx="6475633" cy="474019"/>
            </a:xfrm>
            <a:prstGeom prst="rect">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5" name="任意多边形: 形状 24"/>
            <p:cNvSpPr/>
            <p:nvPr/>
          </p:nvSpPr>
          <p:spPr bwMode="auto">
            <a:xfrm>
              <a:off x="-10391" y="4137020"/>
              <a:ext cx="9154391" cy="1006481"/>
            </a:xfrm>
            <a:custGeom>
              <a:avLst/>
              <a:gdLst>
                <a:gd name="connsiteX0" fmla="*/ 0 w 9154391"/>
                <a:gd name="connsiteY0" fmla="*/ 0 h 1006481"/>
                <a:gd name="connsiteX1" fmla="*/ 2992130 w 9154391"/>
                <a:gd name="connsiteY1" fmla="*/ 0 h 1006481"/>
                <a:gd name="connsiteX2" fmla="*/ 3924521 w 9154391"/>
                <a:gd name="connsiteY2" fmla="*/ 559797 h 1006481"/>
                <a:gd name="connsiteX3" fmla="*/ 9154391 w 9154391"/>
                <a:gd name="connsiteY3" fmla="*/ 559797 h 1006481"/>
                <a:gd name="connsiteX4" fmla="*/ 9154391 w 9154391"/>
                <a:gd name="connsiteY4" fmla="*/ 939117 h 1006481"/>
                <a:gd name="connsiteX5" fmla="*/ 9154391 w 9154391"/>
                <a:gd name="connsiteY5" fmla="*/ 1006481 h 1006481"/>
                <a:gd name="connsiteX6" fmla="*/ 0 w 9154391"/>
                <a:gd name="connsiteY6" fmla="*/ 1006481 h 1006481"/>
                <a:gd name="connsiteX7" fmla="*/ 0 w 9154391"/>
                <a:gd name="connsiteY7" fmla="*/ 923127 h 1006481"/>
                <a:gd name="connsiteX8" fmla="*/ 0 w 9154391"/>
                <a:gd name="connsiteY8" fmla="*/ 0 h 100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54391" h="1006481">
                  <a:moveTo>
                    <a:pt x="0" y="0"/>
                  </a:moveTo>
                  <a:cubicBezTo>
                    <a:pt x="152573" y="0"/>
                    <a:pt x="1542685" y="0"/>
                    <a:pt x="2992130" y="0"/>
                  </a:cubicBezTo>
                  <a:cubicBezTo>
                    <a:pt x="3610899" y="0"/>
                    <a:pt x="3483754" y="559797"/>
                    <a:pt x="3924521" y="559797"/>
                  </a:cubicBezTo>
                  <a:cubicBezTo>
                    <a:pt x="4246621" y="559797"/>
                    <a:pt x="9154391" y="559797"/>
                    <a:pt x="9154391" y="559797"/>
                  </a:cubicBezTo>
                  <a:cubicBezTo>
                    <a:pt x="9154391" y="713203"/>
                    <a:pt x="9154391" y="837846"/>
                    <a:pt x="9154391" y="939117"/>
                  </a:cubicBezTo>
                  <a:lnTo>
                    <a:pt x="9154391" y="1006481"/>
                  </a:lnTo>
                  <a:lnTo>
                    <a:pt x="0" y="1006481"/>
                  </a:lnTo>
                  <a:lnTo>
                    <a:pt x="0" y="923127"/>
                  </a:lnTo>
                  <a:cubicBezTo>
                    <a:pt x="0" y="0"/>
                    <a:pt x="0" y="0"/>
                    <a:pt x="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a:p>
          </p:txBody>
        </p:sp>
      </p:grpSp>
      <p:sp>
        <p:nvSpPr>
          <p:cNvPr id="26" name="矩形 25"/>
          <p:cNvSpPr/>
          <p:nvPr/>
        </p:nvSpPr>
        <p:spPr bwMode="auto">
          <a:xfrm>
            <a:off x="7820105" y="4826000"/>
            <a:ext cx="1107996" cy="276999"/>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defRPr/>
            </a:pPr>
            <a:r>
              <a:rPr kumimoji="0" lang="zh-CN" altLang="en-US" sz="1200" i="0" u="none" strike="noStrike" kern="100" cap="none" spc="0" normalizeH="0" baseline="0" noProof="0" dirty="0">
                <a:ln>
                  <a:noFill/>
                </a:ln>
                <a:solidFill>
                  <a:schemeClr val="bg1"/>
                </a:solidFill>
                <a:effectLst/>
                <a:uLnTx/>
                <a:uFillTx/>
                <a:latin typeface="+mj-ea"/>
                <a:ea typeface="+mj-ea"/>
                <a:cs typeface="Times New Roman" panose="02020603050405020304" pitchFamily="18" charset="0"/>
              </a:rPr>
              <a:t>上海理工大学</a:t>
            </a:r>
          </a:p>
        </p:txBody>
      </p:sp>
      <p:sp>
        <p:nvSpPr>
          <p:cNvPr id="12" name="矩形 11"/>
          <p:cNvSpPr/>
          <p:nvPr/>
        </p:nvSpPr>
        <p:spPr bwMode="auto">
          <a:xfrm>
            <a:off x="3351152" y="2286879"/>
            <a:ext cx="2441694" cy="769441"/>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4400" b="1" i="0" u="none" strike="noStrike" kern="100" cap="none" spc="0" normalizeH="0" baseline="0" noProof="0" dirty="0">
                <a:ln>
                  <a:noFill/>
                </a:ln>
                <a:solidFill>
                  <a:schemeClr val="accent1"/>
                </a:solidFill>
                <a:effectLst/>
                <a:uLnTx/>
                <a:uFillTx/>
                <a:latin typeface="+mj-ea"/>
                <a:ea typeface="+mj-ea"/>
                <a:cs typeface="Times New Roman" panose="02020603050405020304" pitchFamily="18" charset="0"/>
              </a:rPr>
              <a:t>文章总结</a:t>
            </a:r>
          </a:p>
        </p:txBody>
      </p:sp>
      <p:grpSp>
        <p:nvGrpSpPr>
          <p:cNvPr id="2" name="组合 1"/>
          <p:cNvGrpSpPr/>
          <p:nvPr/>
        </p:nvGrpSpPr>
        <p:grpSpPr>
          <a:xfrm>
            <a:off x="4048283" y="1051069"/>
            <a:ext cx="1047434" cy="1047434"/>
            <a:chOff x="4048283" y="998818"/>
            <a:chExt cx="1047434" cy="1047434"/>
          </a:xfrm>
        </p:grpSpPr>
        <p:sp>
          <p:nvSpPr>
            <p:cNvPr id="16" name="椭圆 15"/>
            <p:cNvSpPr/>
            <p:nvPr/>
          </p:nvSpPr>
          <p:spPr>
            <a:xfrm>
              <a:off x="4048283" y="998818"/>
              <a:ext cx="1047434" cy="104743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7" name="矩形 16"/>
            <p:cNvSpPr/>
            <p:nvPr/>
          </p:nvSpPr>
          <p:spPr bwMode="auto">
            <a:xfrm>
              <a:off x="4139831" y="1194718"/>
              <a:ext cx="864339" cy="70788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US" altLang="zh-CN" sz="4000" b="1" kern="100" dirty="0">
                  <a:solidFill>
                    <a:schemeClr val="bg1"/>
                  </a:solidFill>
                  <a:latin typeface="+mj-ea"/>
                  <a:ea typeface="+mj-ea"/>
                  <a:cs typeface="Times New Roman" panose="02020603050405020304" pitchFamily="18" charset="0"/>
                </a:rPr>
                <a:t>05</a:t>
              </a:r>
              <a:endParaRPr kumimoji="0" lang="zh-CN" altLang="en-US" sz="4000" b="0" i="0" u="none" strike="noStrike" kern="100" cap="none" spc="0" normalizeH="0" baseline="0" noProof="0" dirty="0">
                <a:ln>
                  <a:noFill/>
                </a:ln>
                <a:solidFill>
                  <a:schemeClr val="bg1"/>
                </a:solidFill>
                <a:effectLst/>
                <a:uLnTx/>
                <a:uFillTx/>
                <a:latin typeface="+mj-ea"/>
                <a:ea typeface="+mj-ea"/>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6"/>
          <p:cNvSpPr txBox="1">
            <a:spLocks noChangeArrowheads="1"/>
          </p:cNvSpPr>
          <p:nvPr/>
        </p:nvSpPr>
        <p:spPr bwMode="auto">
          <a:xfrm>
            <a:off x="228600" y="60727"/>
            <a:ext cx="19175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accent1"/>
                </a:solidFill>
                <a:effectLst/>
                <a:uLnTx/>
                <a:uFillTx/>
                <a:latin typeface="+mj-ea"/>
                <a:ea typeface="+mj-ea"/>
              </a:rPr>
              <a:t>05 </a:t>
            </a:r>
            <a:r>
              <a:rPr kumimoji="0" lang="zh-CN" altLang="en-US" sz="2400" b="1" i="0" u="none" strike="noStrike" kern="1200" cap="none" spc="0" normalizeH="0" baseline="0" noProof="0" dirty="0">
                <a:ln>
                  <a:noFill/>
                </a:ln>
                <a:solidFill>
                  <a:schemeClr val="accent1"/>
                </a:solidFill>
                <a:effectLst/>
                <a:uLnTx/>
                <a:uFillTx/>
                <a:latin typeface="+mj-ea"/>
                <a:ea typeface="+mj-ea"/>
              </a:rPr>
              <a:t>文章总结</a:t>
            </a:r>
          </a:p>
        </p:txBody>
      </p:sp>
      <p:sp>
        <p:nvSpPr>
          <p:cNvPr id="6" name="灯片编号占位符 5"/>
          <p:cNvSpPr>
            <a:spLocks noGrp="1"/>
          </p:cNvSpPr>
          <p:nvPr>
            <p:ph type="sldNum" sz="quarter" idx="4"/>
          </p:nvPr>
        </p:nvSpPr>
        <p:spPr/>
        <p:txBody>
          <a:bodyPr/>
          <a:lstStyle/>
          <a:p>
            <a:fld id="{EE3F9CDB-1F21-4789-A81E-8FEA25CE194B}" type="slidenum">
              <a:rPr lang="zh-CN" altLang="en-US" smtClean="0"/>
              <a:t>27</a:t>
            </a:fld>
            <a:endParaRPr lang="zh-CN" altLang="en-US"/>
          </a:p>
        </p:txBody>
      </p:sp>
      <p:sp>
        <p:nvSpPr>
          <p:cNvPr id="31" name="文本框 30"/>
          <p:cNvSpPr txBox="1"/>
          <p:nvPr/>
        </p:nvSpPr>
        <p:spPr>
          <a:xfrm>
            <a:off x="288926" y="640715"/>
            <a:ext cx="8626474" cy="2615524"/>
          </a:xfrm>
          <a:prstGeom prst="rect">
            <a:avLst/>
          </a:prstGeom>
          <a:noFill/>
        </p:spPr>
        <p:txBody>
          <a:bodyPr wrap="square" rtlCol="0">
            <a:spAutoFit/>
          </a:bodyPr>
          <a:lstStyle/>
          <a:p>
            <a:pPr marL="285750" indent="-285750" fontAlgn="auto">
              <a:spcBef>
                <a:spcPts val="600"/>
              </a:spcBef>
              <a:spcAft>
                <a:spcPts val="600"/>
              </a:spcAft>
              <a:buFont typeface="Wingdings" panose="05000000000000000000" pitchFamily="2" charset="2"/>
              <a:buChar char="Ø"/>
            </a:pPr>
            <a:r>
              <a:rPr lang="zh-CN" altLang="en-US"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总结</a:t>
            </a:r>
            <a:endParaRPr lang="en-US" altLang="zh-CN" sz="1400" dirty="0">
              <a:solidFill>
                <a:srgbClr val="1A1A1A"/>
              </a:solidFill>
              <a:latin typeface="Times New Roman" panose="02020603050405020304" pitchFamily="18" charset="0"/>
              <a:ea typeface="宋体" panose="02010600030101010101" pitchFamily="2" charset="-122"/>
              <a:cs typeface="Times New Roman" panose="02020603050405020304" pitchFamily="18" charset="0"/>
            </a:endParaRPr>
          </a:p>
          <a:p>
            <a:pPr>
              <a:lnSpc>
                <a:spcPct val="150000"/>
              </a:lnSpc>
            </a:pPr>
            <a:r>
              <a:rPr lang="zh-CN" altLang="en-US" sz="1400" dirty="0">
                <a:solidFill>
                  <a:srgbClr val="1A1A1A"/>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600" dirty="0">
                <a:solidFill>
                  <a:srgbClr val="1A1A1A"/>
                </a:solidFill>
                <a:latin typeface="Times New Roman" panose="02020603050405020304" pitchFamily="18" charset="0"/>
                <a:ea typeface="宋体" panose="02010600030101010101" pitchFamily="2" charset="-122"/>
                <a:cs typeface="Times New Roman" panose="02020603050405020304" pitchFamily="18" charset="0"/>
              </a:rPr>
              <a:t>(1) </a:t>
            </a:r>
            <a:r>
              <a:rPr lang="zh-CN" altLang="zh-CN" sz="1600" dirty="0">
                <a:solidFill>
                  <a:srgbClr val="1A1A1A"/>
                </a:solidFill>
                <a:latin typeface="Times New Roman" panose="02020603050405020304" pitchFamily="18" charset="0"/>
                <a:ea typeface="宋体" panose="02010600030101010101" pitchFamily="2" charset="-122"/>
                <a:cs typeface="Times New Roman" panose="02020603050405020304" pitchFamily="18" charset="0"/>
              </a:rPr>
              <a:t>本文</a:t>
            </a:r>
            <a:r>
              <a:rPr lang="zh-CN" altLang="zh-CN" sz="1600" kern="100" dirty="0">
                <a:latin typeface="宋体" panose="02010600030101010101" pitchFamily="2" charset="-122"/>
                <a:ea typeface="宋体" panose="02010600030101010101" pitchFamily="2" charset="-122"/>
                <a:cs typeface="Times New Roman" panose="02020603050405020304" pitchFamily="18" charset="0"/>
              </a:rPr>
              <a:t>通过基于</a:t>
            </a:r>
            <a:r>
              <a:rPr lang="en-US" altLang="zh-CN" sz="1600" kern="100" dirty="0">
                <a:latin typeface="Times New Roman" panose="02020603050405020304" pitchFamily="18" charset="0"/>
                <a:ea typeface="宋体" panose="02010600030101010101" pitchFamily="2" charset="-122"/>
                <a:cs typeface="Times New Roman" panose="02020603050405020304" pitchFamily="18" charset="0"/>
              </a:rPr>
              <a:t>SINR</a:t>
            </a:r>
            <a:r>
              <a:rPr lang="zh-CN" altLang="zh-CN" sz="1600" kern="100" dirty="0">
                <a:latin typeface="宋体" panose="02010600030101010101" pitchFamily="2" charset="-122"/>
                <a:ea typeface="宋体" panose="02010600030101010101" pitchFamily="2" charset="-122"/>
                <a:cs typeface="Times New Roman" panose="02020603050405020304" pitchFamily="18" charset="0"/>
              </a:rPr>
              <a:t>的通信信道考虑了远程状态估计场景中的多传感器传输功率控制问题</a:t>
            </a:r>
            <a:r>
              <a:rPr lang="zh-CN" altLang="en-US" sz="1600" dirty="0">
                <a:solidFill>
                  <a:srgbClr val="1A1A1A"/>
                </a:solidFill>
                <a:latin typeface="Times New Roman" panose="02020603050405020304" pitchFamily="18" charset="0"/>
                <a:ea typeface="宋体" panose="02010600030101010101" pitchFamily="2" charset="-122"/>
                <a:cs typeface="Times New Roman" panose="02020603050405020304" pitchFamily="18" charset="0"/>
              </a:rPr>
              <a:t>；</a:t>
            </a:r>
            <a:endParaRPr lang="en-US" altLang="zh-CN" sz="1600" dirty="0">
              <a:solidFill>
                <a:srgbClr val="1A1A1A"/>
              </a:solidFill>
              <a:latin typeface="Times New Roman" panose="02020603050405020304" pitchFamily="18" charset="0"/>
              <a:ea typeface="宋体" panose="02010600030101010101" pitchFamily="2" charset="-122"/>
              <a:cs typeface="Times New Roman" panose="02020603050405020304" pitchFamily="18" charset="0"/>
            </a:endParaRPr>
          </a:p>
          <a:p>
            <a:pPr>
              <a:lnSpc>
                <a:spcPct val="150000"/>
              </a:lnSpc>
            </a:pPr>
            <a:r>
              <a:rPr lang="en-US" altLang="zh-CN" sz="1600" kern="100" dirty="0">
                <a:solidFill>
                  <a:srgbClr val="1A1A1A"/>
                </a:solidFill>
                <a:latin typeface="Times New Roman" panose="02020603050405020304" pitchFamily="18" charset="0"/>
                <a:ea typeface="宋体" panose="02010600030101010101" pitchFamily="2" charset="-122"/>
                <a:cs typeface="Times New Roman" panose="02020603050405020304" pitchFamily="18" charset="0"/>
              </a:rPr>
              <a:t>        (2) </a:t>
            </a:r>
            <a:r>
              <a:rPr lang="zh-CN" altLang="zh-CN" sz="1600" kern="100" dirty="0">
                <a:latin typeface="宋体" panose="02010600030101010101" pitchFamily="2" charset="-122"/>
                <a:ea typeface="宋体" panose="02010600030101010101" pitchFamily="2" charset="-122"/>
                <a:cs typeface="Times New Roman" panose="02020603050405020304" pitchFamily="18" charset="0"/>
              </a:rPr>
              <a:t>为该问题制定了马尔可夫决策过程和马尔可夫博弈框架，并开发了关于最优解决方案的几个结构结果</a:t>
            </a:r>
            <a:r>
              <a:rPr lang="zh-CN" altLang="en-US" sz="1600" kern="100" dirty="0">
                <a:latin typeface="宋体" panose="02010600030101010101" pitchFamily="2" charset="-122"/>
                <a:ea typeface="宋体" panose="02010600030101010101" pitchFamily="2" charset="-122"/>
                <a:cs typeface="Times New Roman" panose="02020603050405020304" pitchFamily="18" charset="0"/>
              </a:rPr>
              <a:t>；</a:t>
            </a:r>
            <a:endParaRPr lang="zh-CN" altLang="zh-CN" sz="1600" kern="100" dirty="0">
              <a:latin typeface="宋体" panose="02010600030101010101" pitchFamily="2" charset="-122"/>
              <a:ea typeface="宋体" panose="02010600030101010101" pitchFamily="2" charset="-122"/>
              <a:cs typeface="Times New Roman" panose="02020603050405020304" pitchFamily="18" charset="0"/>
            </a:endParaRPr>
          </a:p>
          <a:p>
            <a:pPr>
              <a:lnSpc>
                <a:spcPct val="150000"/>
              </a:lnSpc>
            </a:pPr>
            <a:r>
              <a:rPr lang="en-US" altLang="zh-CN" sz="1600" kern="100" dirty="0">
                <a:latin typeface="宋体" panose="02010600030101010101" pitchFamily="2" charset="-122"/>
                <a:ea typeface="宋体" panose="02010600030101010101" pitchFamily="2" charset="-122"/>
                <a:cs typeface="Times New Roman" panose="02020603050405020304" pitchFamily="18" charset="0"/>
              </a:rPr>
              <a:t>    </a:t>
            </a:r>
            <a:r>
              <a:rPr lang="en-US" altLang="zh-CN" sz="1600" dirty="0">
                <a:solidFill>
                  <a:srgbClr val="1A1A1A"/>
                </a:solidFill>
                <a:latin typeface="Times New Roman" panose="02020603050405020304" pitchFamily="18" charset="0"/>
                <a:ea typeface="宋体" panose="02010600030101010101" pitchFamily="2" charset="-122"/>
                <a:cs typeface="Times New Roman" panose="02020603050405020304" pitchFamily="18" charset="0"/>
              </a:rPr>
              <a:t>(3) </a:t>
            </a:r>
            <a:r>
              <a:rPr lang="zh-CN" altLang="zh-CN" sz="1600" kern="100" dirty="0">
                <a:latin typeface="宋体" panose="02010600030101010101" pitchFamily="2" charset="-122"/>
                <a:ea typeface="宋体" panose="02010600030101010101" pitchFamily="2" charset="-122"/>
                <a:cs typeface="Times New Roman" panose="02020603050405020304" pitchFamily="18" charset="0"/>
              </a:rPr>
              <a:t>提出了两种启发式传输策略，以便更容易、更实际地实施</a:t>
            </a:r>
            <a:r>
              <a:rPr lang="zh-CN" altLang="en-US" sz="1600" kern="100" dirty="0">
                <a:latin typeface="宋体" panose="02010600030101010101" pitchFamily="2" charset="-122"/>
                <a:ea typeface="宋体" panose="02010600030101010101" pitchFamily="2" charset="-122"/>
                <a:cs typeface="Times New Roman" panose="02020603050405020304" pitchFamily="18" charset="0"/>
              </a:rPr>
              <a:t>；</a:t>
            </a:r>
            <a:endParaRPr lang="en-US" altLang="zh-CN" sz="1600" kern="100" dirty="0">
              <a:latin typeface="Times New Roman" panose="02020603050405020304" pitchFamily="18" charset="0"/>
              <a:ea typeface="宋体" panose="02010600030101010101" pitchFamily="2" charset="-122"/>
              <a:cs typeface="Times New Roman" panose="02020603050405020304" pitchFamily="18" charset="0"/>
            </a:endParaRPr>
          </a:p>
          <a:p>
            <a:pPr>
              <a:lnSpc>
                <a:spcPct val="150000"/>
              </a:lnSpc>
            </a:pPr>
            <a:r>
              <a:rPr lang="en-US" altLang="zh-CN" sz="1600" kern="100" dirty="0">
                <a:solidFill>
                  <a:srgbClr val="1A1A1A"/>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600" dirty="0">
                <a:solidFill>
                  <a:srgbClr val="1A1A1A"/>
                </a:solidFill>
                <a:latin typeface="Times New Roman" panose="02020603050405020304" pitchFamily="18" charset="0"/>
                <a:ea typeface="宋体" panose="02010600030101010101" pitchFamily="2" charset="-122"/>
                <a:cs typeface="Times New Roman" panose="02020603050405020304" pitchFamily="18" charset="0"/>
              </a:rPr>
              <a:t>(4) </a:t>
            </a:r>
            <a:r>
              <a:rPr lang="zh-CN" altLang="zh-CN" sz="1600" kern="100" dirty="0">
                <a:latin typeface="宋体" panose="02010600030101010101" pitchFamily="2" charset="-122"/>
                <a:ea typeface="宋体" panose="02010600030101010101" pitchFamily="2" charset="-122"/>
                <a:cs typeface="Times New Roman" panose="02020603050405020304" pitchFamily="18" charset="0"/>
              </a:rPr>
              <a:t>通过数值模拟说明了这些结果。</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bwMode="auto">
          <a:xfrm>
            <a:off x="3513493" y="4687500"/>
            <a:ext cx="2117013" cy="276999"/>
          </a:xfrm>
          <a:prstGeom prst="rect">
            <a:avLst/>
          </a:prstGeom>
        </p:spPr>
        <p:txBody>
          <a:bodyPr wrap="square">
            <a:spAutoFit/>
          </a:bodyPr>
          <a:lstStyle/>
          <a:p>
            <a:pPr marL="0" marR="0" lvl="0" indent="0" algn="dist" defTabSz="457200" rtl="0" eaLnBrk="1" fontAlgn="auto" latinLnBrk="0" hangingPunct="1">
              <a:lnSpc>
                <a:spcPct val="100000"/>
              </a:lnSpc>
              <a:spcBef>
                <a:spcPts val="0"/>
              </a:spcBef>
              <a:spcAft>
                <a:spcPts val="0"/>
              </a:spcAft>
              <a:buClrTx/>
              <a:buSzTx/>
              <a:buFontTx/>
              <a:buNone/>
              <a:defRPr/>
            </a:pPr>
            <a:r>
              <a:rPr lang="zh-CN" altLang="en-US" sz="1200" b="1" kern="100">
                <a:solidFill>
                  <a:schemeClr val="bg1"/>
                </a:solidFill>
                <a:latin typeface="+mj-ea"/>
                <a:ea typeface="+mj-ea"/>
                <a:cs typeface="Times New Roman" panose="02020603050405020304" pitchFamily="18" charset="0"/>
              </a:rPr>
              <a:t>金山大学稻壳学院</a:t>
            </a:r>
            <a:endParaRPr kumimoji="0" lang="zh-CN" altLang="en-US" sz="1200" b="0" i="0" u="none" strike="noStrike" kern="100" cap="none" spc="0" normalizeH="0" baseline="0" noProof="0">
              <a:ln>
                <a:noFill/>
              </a:ln>
              <a:solidFill>
                <a:schemeClr val="bg1"/>
              </a:solidFill>
              <a:effectLst/>
              <a:uLnTx/>
              <a:uFillTx/>
              <a:latin typeface="+mj-ea"/>
              <a:ea typeface="+mj-ea"/>
              <a:cs typeface="Times New Roman" panose="02020603050405020304" pitchFamily="18" charset="0"/>
            </a:endParaRPr>
          </a:p>
        </p:txBody>
      </p:sp>
      <p:sp>
        <p:nvSpPr>
          <p:cNvPr id="6" name="矩形 5"/>
          <p:cNvSpPr/>
          <p:nvPr/>
        </p:nvSpPr>
        <p:spPr bwMode="auto">
          <a:xfrm>
            <a:off x="2857205" y="1567977"/>
            <a:ext cx="3647152" cy="923330"/>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lang="zh-CN" altLang="en-US" sz="5400" b="1" kern="100" dirty="0">
                <a:solidFill>
                  <a:schemeClr val="accent1"/>
                </a:solidFill>
                <a:latin typeface="+mj-ea"/>
                <a:ea typeface="+mj-ea"/>
                <a:cs typeface="Times New Roman" panose="02020603050405020304" pitchFamily="18" charset="0"/>
              </a:rPr>
              <a:t>谢谢大家！</a:t>
            </a:r>
            <a:endParaRPr kumimoji="0" lang="zh-CN" altLang="en-US" sz="5400" b="1" i="0" u="none" strike="noStrike" kern="100" cap="none" spc="0" normalizeH="0" baseline="0" noProof="0" dirty="0">
              <a:ln>
                <a:noFill/>
              </a:ln>
              <a:solidFill>
                <a:schemeClr val="accent1"/>
              </a:solidFill>
              <a:effectLst/>
              <a:uLnTx/>
              <a:uFillTx/>
              <a:latin typeface="+mj-ea"/>
              <a:ea typeface="+mj-ea"/>
              <a:cs typeface="Times New Roman" panose="02020603050405020304" pitchFamily="18" charset="0"/>
            </a:endParaRPr>
          </a:p>
        </p:txBody>
      </p:sp>
      <p:grpSp>
        <p:nvGrpSpPr>
          <p:cNvPr id="28" name="组合 27"/>
          <p:cNvGrpSpPr/>
          <p:nvPr/>
        </p:nvGrpSpPr>
        <p:grpSpPr>
          <a:xfrm>
            <a:off x="0" y="4137067"/>
            <a:ext cx="9154391" cy="1006481"/>
            <a:chOff x="-10391" y="4137020"/>
            <a:chExt cx="9154391" cy="1006481"/>
          </a:xfrm>
        </p:grpSpPr>
        <p:sp>
          <p:nvSpPr>
            <p:cNvPr id="22" name="Rectangle 5"/>
            <p:cNvSpPr>
              <a:spLocks noChangeArrowheads="1"/>
            </p:cNvSpPr>
            <p:nvPr/>
          </p:nvSpPr>
          <p:spPr bwMode="auto">
            <a:xfrm>
              <a:off x="2668367" y="4455131"/>
              <a:ext cx="6475633" cy="474019"/>
            </a:xfrm>
            <a:prstGeom prst="rect">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5" name="任意多边形: 形状 24"/>
            <p:cNvSpPr/>
            <p:nvPr/>
          </p:nvSpPr>
          <p:spPr bwMode="auto">
            <a:xfrm>
              <a:off x="-10391" y="4137020"/>
              <a:ext cx="9154391" cy="1006481"/>
            </a:xfrm>
            <a:custGeom>
              <a:avLst/>
              <a:gdLst>
                <a:gd name="connsiteX0" fmla="*/ 0 w 9154391"/>
                <a:gd name="connsiteY0" fmla="*/ 0 h 1006481"/>
                <a:gd name="connsiteX1" fmla="*/ 2992130 w 9154391"/>
                <a:gd name="connsiteY1" fmla="*/ 0 h 1006481"/>
                <a:gd name="connsiteX2" fmla="*/ 3924521 w 9154391"/>
                <a:gd name="connsiteY2" fmla="*/ 559797 h 1006481"/>
                <a:gd name="connsiteX3" fmla="*/ 9154391 w 9154391"/>
                <a:gd name="connsiteY3" fmla="*/ 559797 h 1006481"/>
                <a:gd name="connsiteX4" fmla="*/ 9154391 w 9154391"/>
                <a:gd name="connsiteY4" fmla="*/ 939117 h 1006481"/>
                <a:gd name="connsiteX5" fmla="*/ 9154391 w 9154391"/>
                <a:gd name="connsiteY5" fmla="*/ 1006481 h 1006481"/>
                <a:gd name="connsiteX6" fmla="*/ 0 w 9154391"/>
                <a:gd name="connsiteY6" fmla="*/ 1006481 h 1006481"/>
                <a:gd name="connsiteX7" fmla="*/ 0 w 9154391"/>
                <a:gd name="connsiteY7" fmla="*/ 923127 h 1006481"/>
                <a:gd name="connsiteX8" fmla="*/ 0 w 9154391"/>
                <a:gd name="connsiteY8" fmla="*/ 0 h 100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54391" h="1006481">
                  <a:moveTo>
                    <a:pt x="0" y="0"/>
                  </a:moveTo>
                  <a:cubicBezTo>
                    <a:pt x="152573" y="0"/>
                    <a:pt x="1542685" y="0"/>
                    <a:pt x="2992130" y="0"/>
                  </a:cubicBezTo>
                  <a:cubicBezTo>
                    <a:pt x="3610899" y="0"/>
                    <a:pt x="3483754" y="559797"/>
                    <a:pt x="3924521" y="559797"/>
                  </a:cubicBezTo>
                  <a:cubicBezTo>
                    <a:pt x="4246621" y="559797"/>
                    <a:pt x="9154391" y="559797"/>
                    <a:pt x="9154391" y="559797"/>
                  </a:cubicBezTo>
                  <a:cubicBezTo>
                    <a:pt x="9154391" y="713203"/>
                    <a:pt x="9154391" y="837846"/>
                    <a:pt x="9154391" y="939117"/>
                  </a:cubicBezTo>
                  <a:lnTo>
                    <a:pt x="9154391" y="1006481"/>
                  </a:lnTo>
                  <a:lnTo>
                    <a:pt x="0" y="1006481"/>
                  </a:lnTo>
                  <a:lnTo>
                    <a:pt x="0" y="923127"/>
                  </a:lnTo>
                  <a:cubicBezTo>
                    <a:pt x="0" y="0"/>
                    <a:pt x="0" y="0"/>
                    <a:pt x="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a:p>
          </p:txBody>
        </p:sp>
      </p:grpSp>
      <p:sp>
        <p:nvSpPr>
          <p:cNvPr id="26" name="矩形 25"/>
          <p:cNvSpPr/>
          <p:nvPr/>
        </p:nvSpPr>
        <p:spPr bwMode="auto">
          <a:xfrm>
            <a:off x="7820105" y="4826000"/>
            <a:ext cx="1107996" cy="276999"/>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defRPr/>
            </a:pPr>
            <a:r>
              <a:rPr kumimoji="0" lang="zh-CN" altLang="en-US" sz="1200" i="0" u="none" strike="noStrike" kern="100" cap="none" spc="0" normalizeH="0" baseline="0" noProof="0" dirty="0">
                <a:ln>
                  <a:noFill/>
                </a:ln>
                <a:solidFill>
                  <a:schemeClr val="bg1"/>
                </a:solidFill>
                <a:effectLst/>
                <a:uLnTx/>
                <a:uFillTx/>
                <a:latin typeface="+mj-ea"/>
                <a:ea typeface="+mj-ea"/>
                <a:cs typeface="Times New Roman" panose="02020603050405020304" pitchFamily="18" charset="0"/>
              </a:rPr>
              <a:t>上海理工大学</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bwMode="auto">
          <a:xfrm>
            <a:off x="3513493" y="4687500"/>
            <a:ext cx="2117013" cy="276999"/>
          </a:xfrm>
          <a:prstGeom prst="rect">
            <a:avLst/>
          </a:prstGeom>
        </p:spPr>
        <p:txBody>
          <a:bodyPr wrap="square">
            <a:spAutoFit/>
          </a:bodyPr>
          <a:lstStyle/>
          <a:p>
            <a:pPr marL="0" marR="0" lvl="0" indent="0" algn="dist" defTabSz="457200" rtl="0" eaLnBrk="1" fontAlgn="auto" latinLnBrk="0" hangingPunct="1">
              <a:lnSpc>
                <a:spcPct val="100000"/>
              </a:lnSpc>
              <a:spcBef>
                <a:spcPts val="0"/>
              </a:spcBef>
              <a:spcAft>
                <a:spcPts val="0"/>
              </a:spcAft>
              <a:buClrTx/>
              <a:buSzTx/>
              <a:buFontTx/>
              <a:buNone/>
              <a:defRPr/>
            </a:pPr>
            <a:r>
              <a:rPr lang="zh-CN" altLang="en-US" sz="1200" b="1" kern="100">
                <a:solidFill>
                  <a:schemeClr val="bg1"/>
                </a:solidFill>
                <a:latin typeface="+mj-ea"/>
                <a:ea typeface="+mj-ea"/>
                <a:cs typeface="Times New Roman" panose="02020603050405020304" pitchFamily="18" charset="0"/>
              </a:rPr>
              <a:t>金山大学稻壳学院</a:t>
            </a:r>
            <a:endParaRPr kumimoji="0" lang="zh-CN" altLang="en-US" sz="1200" b="0" i="0" u="none" strike="noStrike" kern="100" cap="none" spc="0" normalizeH="0" baseline="0" noProof="0">
              <a:ln>
                <a:noFill/>
              </a:ln>
              <a:solidFill>
                <a:schemeClr val="bg1"/>
              </a:solidFill>
              <a:effectLst/>
              <a:uLnTx/>
              <a:uFillTx/>
              <a:latin typeface="+mj-ea"/>
              <a:ea typeface="+mj-ea"/>
              <a:cs typeface="Times New Roman" panose="02020603050405020304" pitchFamily="18" charset="0"/>
            </a:endParaRPr>
          </a:p>
        </p:txBody>
      </p:sp>
      <p:grpSp>
        <p:nvGrpSpPr>
          <p:cNvPr id="28" name="组合 27"/>
          <p:cNvGrpSpPr/>
          <p:nvPr/>
        </p:nvGrpSpPr>
        <p:grpSpPr>
          <a:xfrm>
            <a:off x="-10391" y="4137020"/>
            <a:ext cx="9154391" cy="1006481"/>
            <a:chOff x="-10391" y="4137020"/>
            <a:chExt cx="9154391" cy="1006481"/>
          </a:xfrm>
        </p:grpSpPr>
        <p:sp>
          <p:nvSpPr>
            <p:cNvPr id="22" name="Rectangle 5"/>
            <p:cNvSpPr>
              <a:spLocks noChangeArrowheads="1"/>
            </p:cNvSpPr>
            <p:nvPr/>
          </p:nvSpPr>
          <p:spPr bwMode="auto">
            <a:xfrm>
              <a:off x="2668367" y="4455131"/>
              <a:ext cx="6475633" cy="474019"/>
            </a:xfrm>
            <a:prstGeom prst="rect">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5" name="任意多边形: 形状 24"/>
            <p:cNvSpPr/>
            <p:nvPr/>
          </p:nvSpPr>
          <p:spPr bwMode="auto">
            <a:xfrm>
              <a:off x="-10391" y="4137020"/>
              <a:ext cx="9154391" cy="1006481"/>
            </a:xfrm>
            <a:custGeom>
              <a:avLst/>
              <a:gdLst>
                <a:gd name="connsiteX0" fmla="*/ 0 w 9154391"/>
                <a:gd name="connsiteY0" fmla="*/ 0 h 1006481"/>
                <a:gd name="connsiteX1" fmla="*/ 2992130 w 9154391"/>
                <a:gd name="connsiteY1" fmla="*/ 0 h 1006481"/>
                <a:gd name="connsiteX2" fmla="*/ 3924521 w 9154391"/>
                <a:gd name="connsiteY2" fmla="*/ 559797 h 1006481"/>
                <a:gd name="connsiteX3" fmla="*/ 9154391 w 9154391"/>
                <a:gd name="connsiteY3" fmla="*/ 559797 h 1006481"/>
                <a:gd name="connsiteX4" fmla="*/ 9154391 w 9154391"/>
                <a:gd name="connsiteY4" fmla="*/ 939117 h 1006481"/>
                <a:gd name="connsiteX5" fmla="*/ 9154391 w 9154391"/>
                <a:gd name="connsiteY5" fmla="*/ 1006481 h 1006481"/>
                <a:gd name="connsiteX6" fmla="*/ 0 w 9154391"/>
                <a:gd name="connsiteY6" fmla="*/ 1006481 h 1006481"/>
                <a:gd name="connsiteX7" fmla="*/ 0 w 9154391"/>
                <a:gd name="connsiteY7" fmla="*/ 923127 h 1006481"/>
                <a:gd name="connsiteX8" fmla="*/ 0 w 9154391"/>
                <a:gd name="connsiteY8" fmla="*/ 0 h 100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54391" h="1006481">
                  <a:moveTo>
                    <a:pt x="0" y="0"/>
                  </a:moveTo>
                  <a:cubicBezTo>
                    <a:pt x="152573" y="0"/>
                    <a:pt x="1542685" y="0"/>
                    <a:pt x="2992130" y="0"/>
                  </a:cubicBezTo>
                  <a:cubicBezTo>
                    <a:pt x="3610899" y="0"/>
                    <a:pt x="3483754" y="559797"/>
                    <a:pt x="3924521" y="559797"/>
                  </a:cubicBezTo>
                  <a:cubicBezTo>
                    <a:pt x="4246621" y="559797"/>
                    <a:pt x="9154391" y="559797"/>
                    <a:pt x="9154391" y="559797"/>
                  </a:cubicBezTo>
                  <a:cubicBezTo>
                    <a:pt x="9154391" y="713203"/>
                    <a:pt x="9154391" y="837846"/>
                    <a:pt x="9154391" y="939117"/>
                  </a:cubicBezTo>
                  <a:lnTo>
                    <a:pt x="9154391" y="1006481"/>
                  </a:lnTo>
                  <a:lnTo>
                    <a:pt x="0" y="1006481"/>
                  </a:lnTo>
                  <a:lnTo>
                    <a:pt x="0" y="923127"/>
                  </a:lnTo>
                  <a:cubicBezTo>
                    <a:pt x="0" y="0"/>
                    <a:pt x="0" y="0"/>
                    <a:pt x="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a:p>
          </p:txBody>
        </p:sp>
      </p:grpSp>
      <p:sp>
        <p:nvSpPr>
          <p:cNvPr id="26" name="矩形 25"/>
          <p:cNvSpPr/>
          <p:nvPr/>
        </p:nvSpPr>
        <p:spPr bwMode="auto">
          <a:xfrm>
            <a:off x="7830820" y="4826000"/>
            <a:ext cx="1097280" cy="275590"/>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defRPr/>
            </a:pPr>
            <a:r>
              <a:rPr kumimoji="0" lang="zh-CN" altLang="en-US" sz="1200" i="0" u="none" strike="noStrike" kern="100" cap="none" spc="0" normalizeH="0" baseline="0" noProof="0">
                <a:ln>
                  <a:noFill/>
                </a:ln>
                <a:solidFill>
                  <a:schemeClr val="bg1"/>
                </a:solidFill>
                <a:effectLst/>
                <a:uLnTx/>
                <a:uFillTx/>
                <a:latin typeface="+mj-ea"/>
                <a:ea typeface="+mj-ea"/>
                <a:cs typeface="Times New Roman" panose="02020603050405020304" pitchFamily="18" charset="0"/>
              </a:rPr>
              <a:t>上海理工大学</a:t>
            </a:r>
          </a:p>
        </p:txBody>
      </p:sp>
      <p:sp>
        <p:nvSpPr>
          <p:cNvPr id="12" name="矩形 11"/>
          <p:cNvSpPr/>
          <p:nvPr/>
        </p:nvSpPr>
        <p:spPr bwMode="auto">
          <a:xfrm>
            <a:off x="3351154" y="2286879"/>
            <a:ext cx="2441694" cy="769441"/>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lang="zh-CN" altLang="en-US" sz="4400" b="1" kern="100" dirty="0">
                <a:solidFill>
                  <a:schemeClr val="accent1"/>
                </a:solidFill>
                <a:latin typeface="+mj-ea"/>
                <a:ea typeface="+mj-ea"/>
                <a:cs typeface="Times New Roman" panose="02020603050405020304" pitchFamily="18" charset="0"/>
              </a:rPr>
              <a:t>文章背景</a:t>
            </a:r>
          </a:p>
        </p:txBody>
      </p:sp>
      <p:grpSp>
        <p:nvGrpSpPr>
          <p:cNvPr id="2" name="组合 1"/>
          <p:cNvGrpSpPr/>
          <p:nvPr/>
        </p:nvGrpSpPr>
        <p:grpSpPr>
          <a:xfrm>
            <a:off x="4048283" y="1051069"/>
            <a:ext cx="1047434" cy="1047434"/>
            <a:chOff x="4048283" y="998818"/>
            <a:chExt cx="1047434" cy="1047434"/>
          </a:xfrm>
        </p:grpSpPr>
        <p:sp>
          <p:nvSpPr>
            <p:cNvPr id="16" name="椭圆 15"/>
            <p:cNvSpPr/>
            <p:nvPr/>
          </p:nvSpPr>
          <p:spPr>
            <a:xfrm>
              <a:off x="4048283" y="998818"/>
              <a:ext cx="1047434" cy="104743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7" name="矩形 16"/>
            <p:cNvSpPr/>
            <p:nvPr/>
          </p:nvSpPr>
          <p:spPr bwMode="auto">
            <a:xfrm>
              <a:off x="4139830" y="1194718"/>
              <a:ext cx="864340" cy="70788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US" altLang="zh-CN" sz="4000" b="1" kern="100" dirty="0">
                  <a:solidFill>
                    <a:schemeClr val="bg1"/>
                  </a:solidFill>
                  <a:latin typeface="+mj-ea"/>
                  <a:ea typeface="+mj-ea"/>
                  <a:cs typeface="Times New Roman" panose="02020603050405020304" pitchFamily="18" charset="0"/>
                </a:rPr>
                <a:t>01</a:t>
              </a:r>
              <a:endParaRPr kumimoji="0" lang="zh-CN" altLang="en-US" sz="4000" b="0" i="0" u="none" strike="noStrike" kern="100" cap="none" spc="0" normalizeH="0" baseline="0" noProof="0" dirty="0">
                <a:ln>
                  <a:noFill/>
                </a:ln>
                <a:solidFill>
                  <a:schemeClr val="bg1"/>
                </a:solidFill>
                <a:effectLst/>
                <a:uLnTx/>
                <a:uFillTx/>
                <a:latin typeface="+mj-ea"/>
                <a:ea typeface="+mj-ea"/>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6"/>
          <p:cNvSpPr txBox="1">
            <a:spLocks noChangeArrowheads="1"/>
          </p:cNvSpPr>
          <p:nvPr/>
        </p:nvSpPr>
        <p:spPr bwMode="auto">
          <a:xfrm>
            <a:off x="228600" y="60727"/>
            <a:ext cx="19094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accent1"/>
                </a:solidFill>
                <a:effectLst/>
                <a:uLnTx/>
                <a:uFillTx/>
                <a:latin typeface="+mj-ea"/>
                <a:ea typeface="+mj-ea"/>
              </a:rPr>
              <a:t>01 </a:t>
            </a:r>
            <a:r>
              <a:rPr kumimoji="0" lang="zh-CN" altLang="en-US" sz="2400" b="1" i="0" strike="noStrike" kern="1200" cap="none" spc="0" normalizeH="0" baseline="0" noProof="0" dirty="0">
                <a:ln>
                  <a:noFill/>
                </a:ln>
                <a:solidFill>
                  <a:schemeClr val="accent1"/>
                </a:solidFill>
                <a:effectLst/>
                <a:uLnTx/>
                <a:uFillTx/>
                <a:latin typeface="+mj-ea"/>
                <a:ea typeface="+mj-ea"/>
              </a:rPr>
              <a:t>文章背景</a:t>
            </a:r>
            <a:endParaRPr lang="zh-CN" altLang="en-US" sz="2400" b="1" dirty="0">
              <a:solidFill>
                <a:schemeClr val="accent1"/>
              </a:solidFill>
              <a:latin typeface="+mj-ea"/>
              <a:ea typeface="+mj-ea"/>
            </a:endParaRPr>
          </a:p>
        </p:txBody>
      </p:sp>
      <p:sp>
        <p:nvSpPr>
          <p:cNvPr id="6" name="灯片编号占位符 5"/>
          <p:cNvSpPr>
            <a:spLocks noGrp="1"/>
          </p:cNvSpPr>
          <p:nvPr>
            <p:ph type="sldNum" sz="quarter" idx="4"/>
          </p:nvPr>
        </p:nvSpPr>
        <p:spPr/>
        <p:txBody>
          <a:bodyPr/>
          <a:lstStyle/>
          <a:p>
            <a:fld id="{EE3F9CDB-1F21-4789-A81E-8FEA25CE194B}" type="slidenum">
              <a:rPr lang="zh-CN" altLang="en-US" smtClean="0"/>
              <a:t>4</a:t>
            </a:fld>
            <a:endParaRPr lang="zh-CN" altLang="en-US"/>
          </a:p>
        </p:txBody>
      </p:sp>
      <p:sp>
        <p:nvSpPr>
          <p:cNvPr id="31" name="文本框 30"/>
          <p:cNvSpPr txBox="1"/>
          <p:nvPr/>
        </p:nvSpPr>
        <p:spPr>
          <a:xfrm>
            <a:off x="228600" y="2867140"/>
            <a:ext cx="8578215" cy="1684423"/>
          </a:xfrm>
          <a:prstGeom prst="rect">
            <a:avLst/>
          </a:prstGeom>
          <a:noFill/>
        </p:spPr>
        <p:txBody>
          <a:bodyPr wrap="square" rtlCol="0">
            <a:noAutofit/>
          </a:bodyPr>
          <a:lstStyle/>
          <a:p>
            <a:pPr indent="457200" algn="just">
              <a:lnSpc>
                <a:spcPct val="150000"/>
              </a:lnSpc>
            </a:pPr>
            <a:r>
              <a:rPr lang="zh-CN" altLang="en-US" sz="1400" b="1" dirty="0">
                <a:solidFill>
                  <a:srgbClr val="485275"/>
                </a:solidFill>
                <a:effectLst/>
                <a:latin typeface="Times New Roman" panose="02020603050405020304" pitchFamily="18" charset="0"/>
                <a:ea typeface="宋体" panose="02010600030101010101" pitchFamily="2" charset="-122"/>
                <a:cs typeface="Times New Roman" panose="02020603050405020304" pitchFamily="18" charset="0"/>
              </a:rPr>
              <a:t>图</a:t>
            </a:r>
            <a:r>
              <a:rPr lang="en-US" altLang="zh-CN" sz="1400" b="1" dirty="0">
                <a:solidFill>
                  <a:srgbClr val="485275"/>
                </a:solidFill>
                <a:effectLst/>
                <a:latin typeface="Times New Roman" panose="02020603050405020304" pitchFamily="18" charset="0"/>
                <a:ea typeface="宋体" panose="02010600030101010101" pitchFamily="2" charset="-122"/>
                <a:cs typeface="Times New Roman" panose="02020603050405020304" pitchFamily="18" charset="0"/>
              </a:rPr>
              <a:t>1. </a:t>
            </a:r>
            <a:r>
              <a:rPr lang="zh-CN" altLang="en-US" sz="1400" b="1" dirty="0">
                <a:solidFill>
                  <a:srgbClr val="485275"/>
                </a:solidFill>
                <a:effectLst/>
                <a:latin typeface="Times New Roman" panose="02020603050405020304" pitchFamily="18" charset="0"/>
                <a:ea typeface="宋体" panose="02010600030101010101" pitchFamily="2" charset="-122"/>
                <a:cs typeface="Times New Roman" panose="02020603050405020304" pitchFamily="18" charset="0"/>
              </a:rPr>
              <a:t>系统结构</a:t>
            </a:r>
            <a:r>
              <a:rPr lang="en-US" altLang="zh-CN" sz="1400" b="1" dirty="0">
                <a:solidFill>
                  <a:srgbClr val="485275"/>
                </a:solidFill>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 N个传感器分别观测对应系统的状态，</a:t>
            </a:r>
            <a:r>
              <a:rPr lang="zh-CN" altLang="en-US" sz="1400" dirty="0">
                <a:latin typeface="Times New Roman" panose="02020603050405020304" pitchFamily="18" charset="0"/>
                <a:ea typeface="宋体" panose="02010600030101010101" pitchFamily="2" charset="-122"/>
                <a:cs typeface="Times New Roman" panose="02020603050405020304" pitchFamily="18" charset="0"/>
                <a:sym typeface="+mn-ea"/>
              </a:rPr>
              <a:t>每个传感器运行</a:t>
            </a:r>
            <a:r>
              <a:rPr lang="en-US" altLang="zh-CN" sz="1400" dirty="0">
                <a:latin typeface="Times New Roman" panose="02020603050405020304" pitchFamily="18" charset="0"/>
                <a:ea typeface="宋体" panose="02010600030101010101" pitchFamily="2" charset="-122"/>
                <a:cs typeface="Times New Roman" panose="02020603050405020304" pitchFamily="18" charset="0"/>
                <a:sym typeface="+mn-ea"/>
              </a:rPr>
              <a:t> Kalman Filter</a:t>
            </a:r>
            <a:r>
              <a:rPr lang="zh-CN" altLang="en-US" sz="1400" dirty="0">
                <a:latin typeface="Times New Roman" panose="02020603050405020304" pitchFamily="18" charset="0"/>
                <a:ea typeface="宋体" panose="02010600030101010101" pitchFamily="2" charset="-122"/>
                <a:cs typeface="Times New Roman" panose="02020603050405020304" pitchFamily="18" charset="0"/>
                <a:sym typeface="+mn-ea"/>
              </a:rPr>
              <a:t>，将</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计算得到局部状态估计及其误差协方差作为数据包通过无线通信信道传输到相应的远程估计器。</a:t>
            </a:r>
            <a:r>
              <a:rPr lang="zh-CN" altLang="en-US" sz="1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由于</a:t>
            </a:r>
            <a:r>
              <a:rPr lang="zh-CN" altLang="en-US" sz="14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一个传感器的传输过程可能会受到其他传感器所使用的传输功率的影响</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，因此所有的传感器都需要优化其传输策略，以获得更好的性能。</a:t>
            </a:r>
            <a:endParaRPr lang="zh-CN" altLang="en-US" sz="1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pic>
        <p:nvPicPr>
          <p:cNvPr id="2" name="图片 1"/>
          <p:cNvPicPr>
            <a:picLocks noChangeAspect="1"/>
          </p:cNvPicPr>
          <p:nvPr/>
        </p:nvPicPr>
        <p:blipFill>
          <a:blip r:embed="rId2"/>
          <a:stretch>
            <a:fillRect/>
          </a:stretch>
        </p:blipFill>
        <p:spPr>
          <a:xfrm>
            <a:off x="2337435" y="748030"/>
            <a:ext cx="4469130" cy="195453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6"/>
          <p:cNvSpPr txBox="1">
            <a:spLocks noChangeArrowheads="1"/>
          </p:cNvSpPr>
          <p:nvPr/>
        </p:nvSpPr>
        <p:spPr bwMode="auto">
          <a:xfrm>
            <a:off x="228600" y="60727"/>
            <a:ext cx="19094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accent1"/>
                </a:solidFill>
                <a:effectLst/>
                <a:uLnTx/>
                <a:uFillTx/>
                <a:latin typeface="+mj-ea"/>
                <a:ea typeface="+mj-ea"/>
              </a:rPr>
              <a:t>01 </a:t>
            </a:r>
            <a:r>
              <a:rPr kumimoji="0" lang="zh-CN" altLang="en-US" sz="2400" b="1" i="0" strike="noStrike" kern="1200" cap="none" spc="0" normalizeH="0" baseline="0" noProof="0" dirty="0">
                <a:ln>
                  <a:noFill/>
                </a:ln>
                <a:solidFill>
                  <a:schemeClr val="accent1"/>
                </a:solidFill>
                <a:effectLst/>
                <a:uLnTx/>
                <a:uFillTx/>
                <a:latin typeface="+mj-ea"/>
                <a:ea typeface="+mj-ea"/>
              </a:rPr>
              <a:t>文章背景</a:t>
            </a:r>
            <a:endParaRPr lang="zh-CN" altLang="en-US" sz="2400" b="1" dirty="0">
              <a:solidFill>
                <a:schemeClr val="accent1"/>
              </a:solidFill>
              <a:latin typeface="+mj-ea"/>
              <a:ea typeface="+mj-ea"/>
            </a:endParaRPr>
          </a:p>
        </p:txBody>
      </p:sp>
      <p:sp>
        <p:nvSpPr>
          <p:cNvPr id="6" name="灯片编号占位符 5"/>
          <p:cNvSpPr>
            <a:spLocks noGrp="1"/>
          </p:cNvSpPr>
          <p:nvPr>
            <p:ph type="sldNum" sz="quarter" idx="4"/>
          </p:nvPr>
        </p:nvSpPr>
        <p:spPr/>
        <p:txBody>
          <a:bodyPr/>
          <a:lstStyle/>
          <a:p>
            <a:fld id="{EE3F9CDB-1F21-4789-A81E-8FEA25CE194B}" type="slidenum">
              <a:rPr lang="zh-CN" altLang="en-US" smtClean="0"/>
              <a:t>5</a:t>
            </a:fld>
            <a:endParaRPr lang="zh-CN" altLang="en-US"/>
          </a:p>
        </p:txBody>
      </p:sp>
      <p:sp>
        <p:nvSpPr>
          <p:cNvPr id="31" name="文本框 30"/>
          <p:cNvSpPr txBox="1"/>
          <p:nvPr/>
        </p:nvSpPr>
        <p:spPr>
          <a:xfrm>
            <a:off x="228600" y="2867140"/>
            <a:ext cx="8578215" cy="1684423"/>
          </a:xfrm>
          <a:prstGeom prst="rect">
            <a:avLst/>
          </a:prstGeom>
          <a:noFill/>
        </p:spPr>
        <p:txBody>
          <a:bodyPr wrap="square" rtlCol="0">
            <a:noAutofit/>
          </a:bodyPr>
          <a:lstStyle/>
          <a:p>
            <a:pPr indent="457200" algn="just">
              <a:lnSpc>
                <a:spcPct val="150000"/>
              </a:lnSpc>
            </a:pPr>
            <a:r>
              <a:rPr lang="zh-CN" altLang="en-US" sz="1400" b="1" dirty="0">
                <a:solidFill>
                  <a:srgbClr val="485275"/>
                </a:solidFill>
                <a:effectLst/>
                <a:latin typeface="Times New Roman" panose="02020603050405020304" pitchFamily="18" charset="0"/>
                <a:ea typeface="宋体" panose="02010600030101010101" pitchFamily="2" charset="-122"/>
                <a:cs typeface="Times New Roman" panose="02020603050405020304" pitchFamily="18" charset="0"/>
              </a:rPr>
              <a:t>图</a:t>
            </a:r>
            <a:r>
              <a:rPr lang="en-US" altLang="zh-CN" sz="1400" b="1" dirty="0">
                <a:solidFill>
                  <a:srgbClr val="485275"/>
                </a:solidFill>
                <a:effectLst/>
                <a:latin typeface="Times New Roman" panose="02020603050405020304" pitchFamily="18" charset="0"/>
                <a:ea typeface="宋体" panose="02010600030101010101" pitchFamily="2" charset="-122"/>
                <a:cs typeface="Times New Roman" panose="02020603050405020304" pitchFamily="18" charset="0"/>
              </a:rPr>
              <a:t>1. </a:t>
            </a:r>
            <a:r>
              <a:rPr lang="zh-CN" altLang="en-US" sz="1400" b="1" dirty="0">
                <a:solidFill>
                  <a:srgbClr val="485275"/>
                </a:solidFill>
                <a:effectLst/>
                <a:latin typeface="Times New Roman" panose="02020603050405020304" pitchFamily="18" charset="0"/>
                <a:ea typeface="宋体" panose="02010600030101010101" pitchFamily="2" charset="-122"/>
                <a:cs typeface="Times New Roman" panose="02020603050405020304" pitchFamily="18" charset="0"/>
              </a:rPr>
              <a:t>系统结构</a:t>
            </a:r>
            <a:r>
              <a:rPr lang="en-US" altLang="zh-CN" sz="1400" b="1" dirty="0">
                <a:solidFill>
                  <a:srgbClr val="485275"/>
                </a:solidFill>
                <a:effectLst/>
                <a:latin typeface="Times New Roman" panose="02020603050405020304" pitchFamily="18" charset="0"/>
                <a:ea typeface="宋体" panose="02010600030101010101" pitchFamily="2" charset="-122"/>
                <a:cs typeface="Times New Roman" panose="02020603050405020304" pitchFamily="18" charset="0"/>
              </a:rPr>
              <a:t>.  </a:t>
            </a:r>
          </a:p>
          <a:p>
            <a:pPr indent="457200" algn="just">
              <a:lnSpc>
                <a:spcPct val="150000"/>
              </a:lnSpc>
            </a:pPr>
            <a:r>
              <a:rPr lang="zh-CN" altLang="en-US" sz="14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一个传感器的传输过程可能会受到其他传感器所使用的传输功率的影响</a:t>
            </a:r>
            <a:r>
              <a:rPr lang="en-US" altLang="zh-CN" sz="14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14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en-US" altLang="zh-CN" sz="14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基于SIN</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R</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的信道模型</a:t>
            </a:r>
          </a:p>
          <a:p>
            <a:pPr indent="457200" algn="just">
              <a:lnSpc>
                <a:spcPct val="150000"/>
              </a:lnSpc>
            </a:pP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基于SINR的通信信道模型提供了关于背景噪声以及来自其他传感器的干扰功率对传感器传输过程的影响的分析描述。</a:t>
            </a:r>
          </a:p>
        </p:txBody>
      </p:sp>
      <p:sp>
        <p:nvSpPr>
          <p:cNvPr id="14"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pic>
        <p:nvPicPr>
          <p:cNvPr id="2" name="图片 1"/>
          <p:cNvPicPr>
            <a:picLocks noChangeAspect="1"/>
          </p:cNvPicPr>
          <p:nvPr/>
        </p:nvPicPr>
        <p:blipFill>
          <a:blip r:embed="rId2"/>
          <a:stretch>
            <a:fillRect/>
          </a:stretch>
        </p:blipFill>
        <p:spPr>
          <a:xfrm>
            <a:off x="2337435" y="748030"/>
            <a:ext cx="4469130" cy="1954530"/>
          </a:xfrm>
          <a:prstGeom prst="rect">
            <a:avLst/>
          </a:prstGeom>
        </p:spPr>
      </p:pic>
      <p:graphicFrame>
        <p:nvGraphicFramePr>
          <p:cNvPr id="4" name="对象 3">
            <a:extLst>
              <a:ext uri="{FF2B5EF4-FFF2-40B4-BE49-F238E27FC236}">
                <a16:creationId xmlns:a16="http://schemas.microsoft.com/office/drawing/2014/main" id="{A96857AC-B85B-8CDD-CF21-E20436F7FBAB}"/>
              </a:ext>
            </a:extLst>
          </p:cNvPr>
          <p:cNvGraphicFramePr>
            <a:graphicFrameLocks noChangeAspect="1"/>
          </p:cNvGraphicFramePr>
          <p:nvPr>
            <p:extLst>
              <p:ext uri="{D42A27DB-BD31-4B8C-83A1-F6EECF244321}">
                <p14:modId xmlns:p14="http://schemas.microsoft.com/office/powerpoint/2010/main" val="3228017184"/>
              </p:ext>
            </p:extLst>
          </p:nvPr>
        </p:nvGraphicFramePr>
        <p:xfrm>
          <a:off x="7524750" y="1224020"/>
          <a:ext cx="723900" cy="419100"/>
        </p:xfrm>
        <a:graphic>
          <a:graphicData uri="http://schemas.openxmlformats.org/presentationml/2006/ole">
            <mc:AlternateContent xmlns:mc="http://schemas.openxmlformats.org/markup-compatibility/2006">
              <mc:Choice xmlns:v="urn:schemas-microsoft-com:vml" Requires="v">
                <p:oleObj name="Equation" r:id="rId3" imgW="723600" imgH="419040" progId="Equation.DSMT4">
                  <p:embed/>
                </p:oleObj>
              </mc:Choice>
              <mc:Fallback>
                <p:oleObj name="Equation" r:id="rId3" imgW="723600" imgH="419040" progId="Equation.DSMT4">
                  <p:embed/>
                  <p:pic>
                    <p:nvPicPr>
                      <p:cNvPr id="0" name=""/>
                      <p:cNvPicPr/>
                      <p:nvPr/>
                    </p:nvPicPr>
                    <p:blipFill>
                      <a:blip r:embed="rId4"/>
                      <a:stretch>
                        <a:fillRect/>
                      </a:stretch>
                    </p:blipFill>
                    <p:spPr>
                      <a:xfrm>
                        <a:off x="7524750" y="1224020"/>
                        <a:ext cx="723900" cy="419100"/>
                      </a:xfrm>
                      <a:prstGeom prst="rect">
                        <a:avLst/>
                      </a:prstGeom>
                    </p:spPr>
                  </p:pic>
                </p:oleObj>
              </mc:Fallback>
            </mc:AlternateContent>
          </a:graphicData>
        </a:graphic>
      </p:graphicFrame>
      <p:graphicFrame>
        <p:nvGraphicFramePr>
          <p:cNvPr id="5" name="对象 4">
            <a:extLst>
              <a:ext uri="{FF2B5EF4-FFF2-40B4-BE49-F238E27FC236}">
                <a16:creationId xmlns:a16="http://schemas.microsoft.com/office/drawing/2014/main" id="{9D67372A-B704-57C2-73CF-8AF58C5FEB7F}"/>
              </a:ext>
            </a:extLst>
          </p:cNvPr>
          <p:cNvGraphicFramePr>
            <a:graphicFrameLocks noChangeAspect="1"/>
          </p:cNvGraphicFramePr>
          <p:nvPr>
            <p:extLst>
              <p:ext uri="{D42A27DB-BD31-4B8C-83A1-F6EECF244321}">
                <p14:modId xmlns:p14="http://schemas.microsoft.com/office/powerpoint/2010/main" val="2564531978"/>
              </p:ext>
            </p:extLst>
          </p:nvPr>
        </p:nvGraphicFramePr>
        <p:xfrm>
          <a:off x="7232650" y="1844560"/>
          <a:ext cx="1308100" cy="431800"/>
        </p:xfrm>
        <a:graphic>
          <a:graphicData uri="http://schemas.openxmlformats.org/presentationml/2006/ole">
            <mc:AlternateContent xmlns:mc="http://schemas.openxmlformats.org/markup-compatibility/2006">
              <mc:Choice xmlns:v="urn:schemas-microsoft-com:vml" Requires="v">
                <p:oleObj name="Equation" r:id="rId5" imgW="1307880" imgH="431640" progId="Equation.DSMT4">
                  <p:embed/>
                </p:oleObj>
              </mc:Choice>
              <mc:Fallback>
                <p:oleObj name="Equation" r:id="rId5" imgW="1307880" imgH="431640" progId="Equation.DSMT4">
                  <p:embed/>
                  <p:pic>
                    <p:nvPicPr>
                      <p:cNvPr id="0" name=""/>
                      <p:cNvPicPr/>
                      <p:nvPr/>
                    </p:nvPicPr>
                    <p:blipFill>
                      <a:blip r:embed="rId6"/>
                      <a:stretch>
                        <a:fillRect/>
                      </a:stretch>
                    </p:blipFill>
                    <p:spPr>
                      <a:xfrm>
                        <a:off x="7232650" y="1844560"/>
                        <a:ext cx="1308100" cy="431800"/>
                      </a:xfrm>
                      <a:prstGeom prst="rect">
                        <a:avLst/>
                      </a:prstGeom>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6"/>
          <p:cNvSpPr txBox="1">
            <a:spLocks noChangeArrowheads="1"/>
          </p:cNvSpPr>
          <p:nvPr/>
        </p:nvSpPr>
        <p:spPr bwMode="auto">
          <a:xfrm>
            <a:off x="228600" y="60727"/>
            <a:ext cx="190309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accent1"/>
                </a:solidFill>
                <a:effectLst/>
                <a:uLnTx/>
                <a:uFillTx/>
                <a:latin typeface="+mj-ea"/>
                <a:ea typeface="+mj-ea"/>
              </a:rPr>
              <a:t>01 </a:t>
            </a:r>
            <a:r>
              <a:rPr lang="zh-CN" altLang="en-US" sz="2400" b="1" dirty="0">
                <a:solidFill>
                  <a:schemeClr val="accent1"/>
                </a:solidFill>
                <a:latin typeface="+mj-ea"/>
                <a:ea typeface="+mj-ea"/>
              </a:rPr>
              <a:t>文章背景</a:t>
            </a:r>
          </a:p>
        </p:txBody>
      </p:sp>
      <p:sp>
        <p:nvSpPr>
          <p:cNvPr id="6" name="灯片编号占位符 5"/>
          <p:cNvSpPr>
            <a:spLocks noGrp="1"/>
          </p:cNvSpPr>
          <p:nvPr>
            <p:ph type="sldNum" sz="quarter" idx="4"/>
          </p:nvPr>
        </p:nvSpPr>
        <p:spPr/>
        <p:txBody>
          <a:bodyPr/>
          <a:lstStyle/>
          <a:p>
            <a:fld id="{EE3F9CDB-1F21-4789-A81E-8FEA25CE194B}" type="slidenum">
              <a:rPr lang="zh-CN" altLang="en-US" smtClean="0"/>
              <a:t>6</a:t>
            </a:fld>
            <a:endParaRPr lang="zh-CN" altLang="en-US"/>
          </a:p>
        </p:txBody>
      </p:sp>
      <p:sp>
        <p:nvSpPr>
          <p:cNvPr id="31" name="文本框 30"/>
          <p:cNvSpPr txBox="1"/>
          <p:nvPr/>
        </p:nvSpPr>
        <p:spPr>
          <a:xfrm>
            <a:off x="288925" y="640715"/>
            <a:ext cx="8625840" cy="3353435"/>
          </a:xfrm>
          <a:prstGeom prst="rect">
            <a:avLst/>
          </a:prstGeom>
          <a:noFill/>
        </p:spPr>
        <p:txBody>
          <a:bodyPr wrap="square" rtlCol="0">
            <a:spAutoFit/>
          </a:bodyPr>
          <a:lstStyle/>
          <a:p>
            <a:pPr marL="285750" indent="-285750" fontAlgn="auto">
              <a:spcBef>
                <a:spcPts val="600"/>
              </a:spcBef>
              <a:spcAft>
                <a:spcPts val="600"/>
              </a:spcAft>
              <a:buFont typeface="Wingdings" panose="05000000000000000000" pitchFamily="2" charset="2"/>
              <a:buChar char="Ø"/>
            </a:pPr>
            <a:r>
              <a:rPr lang="zh-CN" altLang="en-US"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文章主要工作</a:t>
            </a:r>
          </a:p>
          <a:p>
            <a:pPr indent="457200">
              <a:lnSpc>
                <a:spcPct val="150000"/>
              </a:lnSpc>
            </a:pP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(1) </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本文</a:t>
            </a:r>
            <a:r>
              <a:rPr lang="zh-CN" altLang="en-US" sz="1400" b="1" dirty="0">
                <a:latin typeface="Times New Roman" panose="02020603050405020304" pitchFamily="18" charset="0"/>
                <a:ea typeface="宋体" panose="02010600030101010101" pitchFamily="2" charset="-122"/>
                <a:cs typeface="Times New Roman" panose="02020603050405020304" pitchFamily="18" charset="0"/>
              </a:rPr>
              <a:t>考虑了</a:t>
            </a:r>
            <a:r>
              <a:rPr lang="en-US" altLang="zh-CN" sz="1400" dirty="0">
                <a:latin typeface="Times New Roman" panose="02020603050405020304" pitchFamily="18" charset="0"/>
                <a:ea typeface="宋体" panose="02010600030101010101" pitchFamily="2" charset="-122"/>
                <a:cs typeface="Times New Roman" panose="02020603050405020304" pitchFamily="18" charset="0"/>
                <a:sym typeface="+mn-ea"/>
              </a:rPr>
              <a:t>一个在基于SINR的通信信道上的远程状态估计场景中的多传感器传输功率控制问题</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a:t>
            </a:r>
            <a:endParaRPr lang="en-US" altLang="zh-CN" sz="1400" dirty="0">
              <a:latin typeface="Times New Roman" panose="02020603050405020304" pitchFamily="18" charset="0"/>
              <a:ea typeface="宋体" panose="02010600030101010101" pitchFamily="2" charset="-122"/>
              <a:cs typeface="Times New Roman" panose="02020603050405020304" pitchFamily="18" charset="0"/>
            </a:endParaRPr>
          </a:p>
          <a:p>
            <a:pPr indent="457200" algn="just">
              <a:lnSpc>
                <a:spcPct val="150000"/>
              </a:lnSpc>
            </a:pP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(2)</a:t>
            </a:r>
            <a:r>
              <a:rPr lang="zh-CN" altLang="en-US" sz="1400" b="1" dirty="0">
                <a:latin typeface="Times New Roman" panose="02020603050405020304" pitchFamily="18" charset="0"/>
                <a:ea typeface="宋体" panose="02010600030101010101" pitchFamily="2" charset="-122"/>
                <a:cs typeface="Times New Roman" panose="02020603050405020304" pitchFamily="18" charset="0"/>
              </a:rPr>
              <a:t>模型求解：</a:t>
            </a:r>
            <a:r>
              <a:rPr lang="zh-CN" altLang="en-US" sz="1400" dirty="0">
                <a:latin typeface="Times New Roman" panose="02020603050405020304" pitchFamily="18" charset="0"/>
                <a:ea typeface="宋体" panose="02010600030101010101" pitchFamily="2" charset="-122"/>
                <a:cs typeface="Times New Roman" panose="02020603050405020304" pitchFamily="18" charset="0"/>
                <a:sym typeface="+mn-ea"/>
              </a:rPr>
              <a:t>建立了马尔可夫决策过程和马尔可夫博弈框架来研究传感器的最优传输策略</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a:t>
            </a:r>
            <a:endParaRPr lang="en-US" altLang="zh-CN" sz="1400" dirty="0">
              <a:latin typeface="Times New Roman" panose="02020603050405020304" pitchFamily="18" charset="0"/>
              <a:ea typeface="宋体" panose="02010600030101010101" pitchFamily="2" charset="-122"/>
              <a:cs typeface="Times New Roman" panose="02020603050405020304" pitchFamily="18" charset="0"/>
            </a:endParaRPr>
          </a:p>
          <a:p>
            <a:pPr indent="457200" algn="just">
              <a:lnSpc>
                <a:spcPct val="150000"/>
              </a:lnSpc>
            </a:pP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(3)</a:t>
            </a:r>
            <a:r>
              <a:rPr lang="zh-CN" altLang="en-US" sz="1400" b="1" dirty="0">
                <a:latin typeface="Times New Roman" panose="02020603050405020304" pitchFamily="18" charset="0"/>
                <a:ea typeface="宋体" panose="02010600030101010101" pitchFamily="2" charset="-122"/>
                <a:cs typeface="Times New Roman" panose="02020603050405020304" pitchFamily="18" charset="0"/>
              </a:rPr>
              <a:t>主要结果：</a:t>
            </a:r>
            <a:endParaRPr lang="en-US" altLang="zh-CN" sz="1400" b="1" dirty="0">
              <a:latin typeface="Times New Roman" panose="02020603050405020304" pitchFamily="18" charset="0"/>
              <a:ea typeface="宋体" panose="02010600030101010101" pitchFamily="2" charset="-122"/>
              <a:cs typeface="Times New Roman" panose="02020603050405020304" pitchFamily="18" charset="0"/>
            </a:endParaRPr>
          </a:p>
          <a:p>
            <a:pPr indent="457200">
              <a:lnSpc>
                <a:spcPct val="150000"/>
              </a:lnSpc>
            </a:pPr>
            <a:r>
              <a:rPr lang="en-US" altLang="zh-CN" sz="1400" i="1" dirty="0">
                <a:latin typeface="Times New Roman" panose="02020603050405020304" pitchFamily="18" charset="0"/>
                <a:ea typeface="宋体" panose="02010600030101010101" pitchFamily="2" charset="-122"/>
                <a:cs typeface="Times New Roman" panose="02020603050405020304" pitchFamily="18" charset="0"/>
              </a:rPr>
              <a:t>a</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1400" dirty="0" err="1">
                <a:latin typeface="Times New Roman" panose="02020603050405020304" pitchFamily="18" charset="0"/>
                <a:ea typeface="宋体" panose="02010600030101010101" pitchFamily="2" charset="-122"/>
                <a:cs typeface="Times New Roman" panose="02020603050405020304" pitchFamily="18" charset="0"/>
                <a:sym typeface="+mn-ea"/>
              </a:rPr>
              <a:t>对于信息有限的情况</a:t>
            </a:r>
            <a:r>
              <a:rPr lang="en-US" altLang="zh-CN" sz="1400" dirty="0">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1400" dirty="0">
                <a:latin typeface="Times New Roman" panose="02020603050405020304" pitchFamily="18" charset="0"/>
                <a:ea typeface="宋体" panose="02010600030101010101" pitchFamily="2" charset="-122"/>
                <a:cs typeface="Times New Roman" panose="02020603050405020304" pitchFamily="18" charset="0"/>
                <a:sym typeface="+mn-ea"/>
              </a:rPr>
              <a:t>本文</a:t>
            </a:r>
            <a:r>
              <a:rPr lang="en-US" altLang="zh-CN" sz="1400" dirty="0" err="1">
                <a:latin typeface="Times New Roman" panose="02020603050405020304" pitchFamily="18" charset="0"/>
                <a:ea typeface="宋体" panose="02010600030101010101" pitchFamily="2" charset="-122"/>
                <a:cs typeface="Times New Roman" panose="02020603050405020304" pitchFamily="18" charset="0"/>
                <a:sym typeface="+mn-ea"/>
              </a:rPr>
              <a:t>建立了一个马尔可夫决策过程框架，并提供了一个最优性方程来计算每个传感器的最优传输策略。还提供了最优解的结构性质</a:t>
            </a:r>
            <a:r>
              <a:rPr lang="zh-CN" altLang="en-US" sz="1400" dirty="0">
                <a:latin typeface="Times New Roman" panose="02020603050405020304" pitchFamily="18" charset="0"/>
                <a:ea typeface="宋体" panose="02010600030101010101" pitchFamily="2" charset="-122"/>
                <a:cs typeface="Times New Roman" panose="02020603050405020304" pitchFamily="18" charset="0"/>
                <a:sym typeface="+mn-ea"/>
              </a:rPr>
              <a:t>；</a:t>
            </a:r>
            <a:endParaRPr lang="en-US" altLang="zh-CN" sz="1400" dirty="0">
              <a:latin typeface="Times New Roman" panose="02020603050405020304" pitchFamily="18" charset="0"/>
              <a:ea typeface="宋体" panose="02010600030101010101" pitchFamily="2" charset="-122"/>
              <a:cs typeface="Times New Roman" panose="02020603050405020304" pitchFamily="18" charset="0"/>
            </a:endParaRPr>
          </a:p>
          <a:p>
            <a:pPr indent="457200">
              <a:lnSpc>
                <a:spcPct val="150000"/>
              </a:lnSpc>
            </a:pPr>
            <a:r>
              <a:rPr lang="en-US" altLang="zh-CN" sz="1400" i="1" dirty="0">
                <a:latin typeface="Times New Roman" panose="02020603050405020304" pitchFamily="18" charset="0"/>
                <a:ea typeface="宋体" panose="02010600030101010101" pitchFamily="2" charset="-122"/>
                <a:cs typeface="Times New Roman" panose="02020603050405020304" pitchFamily="18" charset="0"/>
              </a:rPr>
              <a:t>b</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1400" dirty="0" err="1">
                <a:latin typeface="Times New Roman" panose="02020603050405020304" pitchFamily="18" charset="0"/>
                <a:ea typeface="宋体" panose="02010600030101010101" pitchFamily="2" charset="-122"/>
                <a:cs typeface="Times New Roman" panose="02020603050405020304" pitchFamily="18" charset="0"/>
                <a:sym typeface="+mn-ea"/>
              </a:rPr>
              <a:t>对于信息</a:t>
            </a:r>
            <a:r>
              <a:rPr lang="zh-CN" altLang="en-US" sz="1400" dirty="0">
                <a:latin typeface="Times New Roman" panose="02020603050405020304" pitchFamily="18" charset="0"/>
                <a:ea typeface="宋体" panose="02010600030101010101" pitchFamily="2" charset="-122"/>
                <a:cs typeface="Times New Roman" panose="02020603050405020304" pitchFamily="18" charset="0"/>
                <a:sym typeface="+mn-ea"/>
              </a:rPr>
              <a:t>公开</a:t>
            </a:r>
            <a:r>
              <a:rPr lang="en-US" altLang="zh-CN" sz="1400" dirty="0" err="1">
                <a:latin typeface="Times New Roman" panose="02020603050405020304" pitchFamily="18" charset="0"/>
                <a:ea typeface="宋体" panose="02010600030101010101" pitchFamily="2" charset="-122"/>
                <a:cs typeface="Times New Roman" panose="02020603050405020304" pitchFamily="18" charset="0"/>
                <a:sym typeface="+mn-ea"/>
              </a:rPr>
              <a:t>的情况</a:t>
            </a:r>
            <a:r>
              <a:rPr lang="en-US" altLang="zh-CN" sz="1400" dirty="0">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1400" dirty="0">
                <a:latin typeface="Times New Roman" panose="02020603050405020304" pitchFamily="18" charset="0"/>
                <a:ea typeface="宋体" panose="02010600030101010101" pitchFamily="2" charset="-122"/>
                <a:cs typeface="Times New Roman" panose="02020603050405020304" pitchFamily="18" charset="0"/>
                <a:sym typeface="+mn-ea"/>
              </a:rPr>
              <a:t>本文</a:t>
            </a:r>
            <a:r>
              <a:rPr lang="en-US" altLang="zh-CN" sz="1400" dirty="0" err="1">
                <a:latin typeface="Times New Roman" panose="02020603050405020304" pitchFamily="18" charset="0"/>
                <a:ea typeface="宋体" panose="02010600030101010101" pitchFamily="2" charset="-122"/>
                <a:cs typeface="Times New Roman" panose="02020603050405020304" pitchFamily="18" charset="0"/>
                <a:sym typeface="+mn-ea"/>
              </a:rPr>
              <a:t>建立了一个马尔可夫博弈框架，并提供了一个最优性方程来计算纳什均衡下所有传感器的最优策略。在相同传感器的情况下，也得到了结构结果</a:t>
            </a:r>
            <a:r>
              <a:rPr lang="zh-CN" altLang="en-US" sz="1400" dirty="0">
                <a:latin typeface="Times New Roman" panose="02020603050405020304" pitchFamily="18" charset="0"/>
                <a:ea typeface="宋体" panose="02010600030101010101" pitchFamily="2" charset="-122"/>
                <a:cs typeface="Times New Roman" panose="02020603050405020304" pitchFamily="18" charset="0"/>
                <a:sym typeface="+mn-ea"/>
              </a:rPr>
              <a:t>；</a:t>
            </a:r>
            <a:endParaRPr lang="en-US" altLang="zh-CN" sz="1400" dirty="0">
              <a:latin typeface="Times New Roman" panose="02020603050405020304" pitchFamily="18" charset="0"/>
              <a:ea typeface="宋体" panose="02010600030101010101" pitchFamily="2" charset="-122"/>
              <a:cs typeface="Times New Roman" panose="02020603050405020304" pitchFamily="18" charset="0"/>
              <a:sym typeface="+mn-ea"/>
            </a:endParaRPr>
          </a:p>
          <a:p>
            <a:pPr indent="457200">
              <a:lnSpc>
                <a:spcPct val="150000"/>
              </a:lnSpc>
            </a:pPr>
            <a:r>
              <a:rPr lang="en-US" altLang="zh-CN" sz="1400" i="1" dirty="0">
                <a:latin typeface="Times New Roman" panose="02020603050405020304" pitchFamily="18" charset="0"/>
                <a:ea typeface="宋体" panose="02010600030101010101" pitchFamily="2" charset="-122"/>
                <a:cs typeface="Times New Roman" panose="02020603050405020304" pitchFamily="18" charset="0"/>
              </a:rPr>
              <a:t>c</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1400" dirty="0">
                <a:latin typeface="Times New Roman" panose="02020603050405020304" pitchFamily="18" charset="0"/>
                <a:ea typeface="宋体" panose="02010600030101010101" pitchFamily="2" charset="-122"/>
                <a:cs typeface="Times New Roman" panose="02020603050405020304" pitchFamily="18" charset="0"/>
                <a:sym typeface="+mn-ea"/>
              </a:rPr>
              <a:t>在结构结果的基础上，提出了两种启发式传输策略</a:t>
            </a:r>
            <a:r>
              <a:rPr lang="zh-CN" altLang="en-US" sz="1400" dirty="0">
                <a:latin typeface="Times New Roman" panose="02020603050405020304" pitchFamily="18" charset="0"/>
                <a:ea typeface="宋体" panose="02010600030101010101" pitchFamily="2" charset="-122"/>
                <a:cs typeface="Times New Roman" panose="02020603050405020304" pitchFamily="18" charset="0"/>
                <a:sym typeface="+mn-ea"/>
              </a:rPr>
              <a:t>。</a:t>
            </a:r>
            <a:endParaRPr lang="en-US" altLang="zh-CN" sz="1400" b="1" dirty="0">
              <a:latin typeface="Times New Roman" panose="02020603050405020304" pitchFamily="18" charset="0"/>
              <a:ea typeface="宋体" panose="02010600030101010101" pitchFamily="2" charset="-122"/>
              <a:cs typeface="Times New Roman" panose="02020603050405020304" pitchFamily="18" charset="0"/>
            </a:endParaRPr>
          </a:p>
          <a:p>
            <a:pPr indent="457200" algn="just">
              <a:lnSpc>
                <a:spcPct val="150000"/>
              </a:lnSpc>
            </a:pP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(4)通过仿真验证了</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主要结果。</a:t>
            </a:r>
            <a:endParaRPr lang="en-US" altLang="zh-CN" sz="1400" dirty="0">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bwMode="auto">
          <a:xfrm>
            <a:off x="3513493" y="4687500"/>
            <a:ext cx="2117013" cy="276999"/>
          </a:xfrm>
          <a:prstGeom prst="rect">
            <a:avLst/>
          </a:prstGeom>
        </p:spPr>
        <p:txBody>
          <a:bodyPr wrap="square">
            <a:spAutoFit/>
          </a:bodyPr>
          <a:lstStyle/>
          <a:p>
            <a:pPr marL="0" marR="0" lvl="0" indent="0" algn="dist" defTabSz="457200" rtl="0" eaLnBrk="1" fontAlgn="auto" latinLnBrk="0" hangingPunct="1">
              <a:lnSpc>
                <a:spcPct val="100000"/>
              </a:lnSpc>
              <a:spcBef>
                <a:spcPts val="0"/>
              </a:spcBef>
              <a:spcAft>
                <a:spcPts val="0"/>
              </a:spcAft>
              <a:buClrTx/>
              <a:buSzTx/>
              <a:buFontTx/>
              <a:buNone/>
              <a:defRPr/>
            </a:pPr>
            <a:r>
              <a:rPr lang="zh-CN" altLang="en-US" sz="1200" b="1" kern="100">
                <a:solidFill>
                  <a:schemeClr val="bg1"/>
                </a:solidFill>
                <a:latin typeface="+mj-ea"/>
                <a:ea typeface="+mj-ea"/>
                <a:cs typeface="Times New Roman" panose="02020603050405020304" pitchFamily="18" charset="0"/>
              </a:rPr>
              <a:t>金山大学稻壳学院</a:t>
            </a:r>
            <a:endParaRPr kumimoji="0" lang="zh-CN" altLang="en-US" sz="1200" b="0" i="0" u="none" strike="noStrike" kern="100" cap="none" spc="0" normalizeH="0" baseline="0" noProof="0">
              <a:ln>
                <a:noFill/>
              </a:ln>
              <a:solidFill>
                <a:schemeClr val="bg1"/>
              </a:solidFill>
              <a:effectLst/>
              <a:uLnTx/>
              <a:uFillTx/>
              <a:latin typeface="+mj-ea"/>
              <a:ea typeface="+mj-ea"/>
              <a:cs typeface="Times New Roman" panose="02020603050405020304" pitchFamily="18" charset="0"/>
            </a:endParaRPr>
          </a:p>
        </p:txBody>
      </p:sp>
      <p:grpSp>
        <p:nvGrpSpPr>
          <p:cNvPr id="28" name="组合 27"/>
          <p:cNvGrpSpPr/>
          <p:nvPr/>
        </p:nvGrpSpPr>
        <p:grpSpPr>
          <a:xfrm>
            <a:off x="-10391" y="4137020"/>
            <a:ext cx="9154391" cy="1006481"/>
            <a:chOff x="-10391" y="4137020"/>
            <a:chExt cx="9154391" cy="1006481"/>
          </a:xfrm>
        </p:grpSpPr>
        <p:sp>
          <p:nvSpPr>
            <p:cNvPr id="22" name="Rectangle 5"/>
            <p:cNvSpPr>
              <a:spLocks noChangeArrowheads="1"/>
            </p:cNvSpPr>
            <p:nvPr/>
          </p:nvSpPr>
          <p:spPr bwMode="auto">
            <a:xfrm>
              <a:off x="2668367" y="4455131"/>
              <a:ext cx="6475633" cy="474019"/>
            </a:xfrm>
            <a:prstGeom prst="rect">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5" name="任意多边形: 形状 24"/>
            <p:cNvSpPr/>
            <p:nvPr/>
          </p:nvSpPr>
          <p:spPr bwMode="auto">
            <a:xfrm>
              <a:off x="-10391" y="4137020"/>
              <a:ext cx="9154391" cy="1006481"/>
            </a:xfrm>
            <a:custGeom>
              <a:avLst/>
              <a:gdLst>
                <a:gd name="connsiteX0" fmla="*/ 0 w 9154391"/>
                <a:gd name="connsiteY0" fmla="*/ 0 h 1006481"/>
                <a:gd name="connsiteX1" fmla="*/ 2992130 w 9154391"/>
                <a:gd name="connsiteY1" fmla="*/ 0 h 1006481"/>
                <a:gd name="connsiteX2" fmla="*/ 3924521 w 9154391"/>
                <a:gd name="connsiteY2" fmla="*/ 559797 h 1006481"/>
                <a:gd name="connsiteX3" fmla="*/ 9154391 w 9154391"/>
                <a:gd name="connsiteY3" fmla="*/ 559797 h 1006481"/>
                <a:gd name="connsiteX4" fmla="*/ 9154391 w 9154391"/>
                <a:gd name="connsiteY4" fmla="*/ 939117 h 1006481"/>
                <a:gd name="connsiteX5" fmla="*/ 9154391 w 9154391"/>
                <a:gd name="connsiteY5" fmla="*/ 1006481 h 1006481"/>
                <a:gd name="connsiteX6" fmla="*/ 0 w 9154391"/>
                <a:gd name="connsiteY6" fmla="*/ 1006481 h 1006481"/>
                <a:gd name="connsiteX7" fmla="*/ 0 w 9154391"/>
                <a:gd name="connsiteY7" fmla="*/ 923127 h 1006481"/>
                <a:gd name="connsiteX8" fmla="*/ 0 w 9154391"/>
                <a:gd name="connsiteY8" fmla="*/ 0 h 100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54391" h="1006481">
                  <a:moveTo>
                    <a:pt x="0" y="0"/>
                  </a:moveTo>
                  <a:cubicBezTo>
                    <a:pt x="152573" y="0"/>
                    <a:pt x="1542685" y="0"/>
                    <a:pt x="2992130" y="0"/>
                  </a:cubicBezTo>
                  <a:cubicBezTo>
                    <a:pt x="3610899" y="0"/>
                    <a:pt x="3483754" y="559797"/>
                    <a:pt x="3924521" y="559797"/>
                  </a:cubicBezTo>
                  <a:cubicBezTo>
                    <a:pt x="4246621" y="559797"/>
                    <a:pt x="9154391" y="559797"/>
                    <a:pt x="9154391" y="559797"/>
                  </a:cubicBezTo>
                  <a:cubicBezTo>
                    <a:pt x="9154391" y="713203"/>
                    <a:pt x="9154391" y="837846"/>
                    <a:pt x="9154391" y="939117"/>
                  </a:cubicBezTo>
                  <a:lnTo>
                    <a:pt x="9154391" y="1006481"/>
                  </a:lnTo>
                  <a:lnTo>
                    <a:pt x="0" y="1006481"/>
                  </a:lnTo>
                  <a:lnTo>
                    <a:pt x="0" y="923127"/>
                  </a:lnTo>
                  <a:cubicBezTo>
                    <a:pt x="0" y="0"/>
                    <a:pt x="0" y="0"/>
                    <a:pt x="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a:p>
          </p:txBody>
        </p:sp>
      </p:grpSp>
      <p:sp>
        <p:nvSpPr>
          <p:cNvPr id="26" name="矩形 25"/>
          <p:cNvSpPr/>
          <p:nvPr/>
        </p:nvSpPr>
        <p:spPr bwMode="auto">
          <a:xfrm>
            <a:off x="7820105" y="4826000"/>
            <a:ext cx="1107996" cy="276999"/>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defRPr/>
            </a:pPr>
            <a:r>
              <a:rPr kumimoji="0" lang="zh-CN" altLang="en-US" sz="1200" i="0" u="none" strike="noStrike" kern="100" cap="none" spc="0" normalizeH="0" baseline="0" noProof="0" dirty="0">
                <a:ln>
                  <a:noFill/>
                </a:ln>
                <a:solidFill>
                  <a:schemeClr val="bg1"/>
                </a:solidFill>
                <a:effectLst/>
                <a:uLnTx/>
                <a:uFillTx/>
                <a:latin typeface="+mj-ea"/>
                <a:ea typeface="+mj-ea"/>
                <a:cs typeface="Times New Roman" panose="02020603050405020304" pitchFamily="18" charset="0"/>
              </a:rPr>
              <a:t>上海理工大学</a:t>
            </a:r>
          </a:p>
        </p:txBody>
      </p:sp>
      <p:sp>
        <p:nvSpPr>
          <p:cNvPr id="12" name="矩形 11"/>
          <p:cNvSpPr/>
          <p:nvPr/>
        </p:nvSpPr>
        <p:spPr bwMode="auto">
          <a:xfrm>
            <a:off x="2159000" y="2272665"/>
            <a:ext cx="4815205" cy="706755"/>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defRPr/>
            </a:pPr>
            <a:r>
              <a:rPr lang="zh-CN" altLang="en-US" sz="4000" b="1" dirty="0">
                <a:solidFill>
                  <a:schemeClr val="accent1"/>
                </a:solidFill>
                <a:latin typeface="+mj-ea"/>
                <a:ea typeface="+mj-ea"/>
              </a:rPr>
              <a:t>准备工作</a:t>
            </a:r>
          </a:p>
        </p:txBody>
      </p:sp>
      <p:grpSp>
        <p:nvGrpSpPr>
          <p:cNvPr id="2" name="组合 1"/>
          <p:cNvGrpSpPr/>
          <p:nvPr/>
        </p:nvGrpSpPr>
        <p:grpSpPr>
          <a:xfrm>
            <a:off x="4048283" y="1051069"/>
            <a:ext cx="1047434" cy="1047434"/>
            <a:chOff x="4048283" y="998818"/>
            <a:chExt cx="1047434" cy="1047434"/>
          </a:xfrm>
        </p:grpSpPr>
        <p:sp>
          <p:nvSpPr>
            <p:cNvPr id="16" name="椭圆 15"/>
            <p:cNvSpPr/>
            <p:nvPr/>
          </p:nvSpPr>
          <p:spPr>
            <a:xfrm>
              <a:off x="4048283" y="998818"/>
              <a:ext cx="1047434" cy="104743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7" name="矩形 16"/>
            <p:cNvSpPr/>
            <p:nvPr/>
          </p:nvSpPr>
          <p:spPr bwMode="auto">
            <a:xfrm>
              <a:off x="4139830" y="1194718"/>
              <a:ext cx="864340" cy="70788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US" altLang="zh-CN" sz="4000" b="1" kern="100" dirty="0">
                  <a:solidFill>
                    <a:schemeClr val="bg1"/>
                  </a:solidFill>
                  <a:latin typeface="+mj-ea"/>
                  <a:ea typeface="+mj-ea"/>
                  <a:cs typeface="Times New Roman" panose="02020603050405020304" pitchFamily="18" charset="0"/>
                </a:rPr>
                <a:t>02</a:t>
              </a:r>
              <a:endParaRPr kumimoji="0" lang="zh-CN" altLang="en-US" sz="4000" b="0" i="0" u="none" strike="noStrike" kern="100" cap="none" spc="0" normalizeH="0" baseline="0" noProof="0" dirty="0">
                <a:ln>
                  <a:noFill/>
                </a:ln>
                <a:solidFill>
                  <a:schemeClr val="bg1"/>
                </a:solidFill>
                <a:effectLst/>
                <a:uLnTx/>
                <a:uFillTx/>
                <a:latin typeface="+mj-ea"/>
                <a:ea typeface="+mj-ea"/>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F8B73DDF-7799-1852-8786-BE98A1A5A1F9}"/>
              </a:ext>
            </a:extLst>
          </p:cNvPr>
          <p:cNvPicPr>
            <a:picLocks noChangeAspect="1"/>
          </p:cNvPicPr>
          <p:nvPr/>
        </p:nvPicPr>
        <p:blipFill>
          <a:blip r:embed="rId2"/>
          <a:stretch>
            <a:fillRect/>
          </a:stretch>
        </p:blipFill>
        <p:spPr>
          <a:xfrm>
            <a:off x="5084972" y="1174404"/>
            <a:ext cx="3204000" cy="3069280"/>
          </a:xfrm>
          <a:prstGeom prst="rect">
            <a:avLst/>
          </a:prstGeom>
        </p:spPr>
      </p:pic>
      <p:sp>
        <p:nvSpPr>
          <p:cNvPr id="31" name="文本框 30"/>
          <p:cNvSpPr txBox="1"/>
          <p:nvPr/>
        </p:nvSpPr>
        <p:spPr>
          <a:xfrm>
            <a:off x="288925" y="640715"/>
            <a:ext cx="8855075" cy="368300"/>
          </a:xfrm>
          <a:prstGeom prst="rect">
            <a:avLst/>
          </a:prstGeom>
          <a:noFill/>
        </p:spPr>
        <p:txBody>
          <a:bodyPr wrap="square" rtlCol="0">
            <a:spAutoFit/>
          </a:bodyPr>
          <a:lstStyle/>
          <a:p>
            <a:pPr marL="285750" indent="-285750" fontAlgn="auto">
              <a:spcBef>
                <a:spcPts val="600"/>
              </a:spcBef>
              <a:spcAft>
                <a:spcPts val="600"/>
              </a:spcAft>
              <a:buFont typeface="Wingdings" panose="05000000000000000000" pitchFamily="2" charset="2"/>
              <a:buChar char="Ø"/>
            </a:pPr>
            <a:r>
              <a:rPr lang="en-US" altLang="zh-CN"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2.1 </a:t>
            </a:r>
            <a:r>
              <a:rPr lang="en-US" altLang="zh-CN" b="1" i="1" dirty="0">
                <a:solidFill>
                  <a:srgbClr val="C00000"/>
                </a:solidFill>
                <a:latin typeface="Times New Roman" panose="02020603050405020304" pitchFamily="18" charset="0"/>
                <a:cs typeface="Times New Roman" panose="02020603050405020304" pitchFamily="18" charset="0"/>
              </a:rPr>
              <a:t>System model</a:t>
            </a:r>
            <a:r>
              <a:rPr lang="en-US" altLang="zh-CN" sz="1800" b="1" i="1" dirty="0">
                <a:solidFill>
                  <a:srgbClr val="C00000"/>
                </a:solidFill>
                <a:effectLst/>
                <a:latin typeface="Times New Roman" panose="02020603050405020304" pitchFamily="18" charset="0"/>
                <a:cs typeface="Times New Roman" panose="02020603050405020304" pitchFamily="18" charset="0"/>
              </a:rPr>
              <a:t> </a:t>
            </a:r>
            <a:endParaRPr lang="zh-CN" altLang="en-US"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 name="文本框 6"/>
          <p:cNvSpPr txBox="1">
            <a:spLocks noChangeArrowheads="1"/>
          </p:cNvSpPr>
          <p:nvPr/>
        </p:nvSpPr>
        <p:spPr bwMode="auto">
          <a:xfrm>
            <a:off x="228600" y="60727"/>
            <a:ext cx="19175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accent1"/>
                </a:solidFill>
                <a:effectLst/>
                <a:uLnTx/>
                <a:uFillTx/>
                <a:latin typeface="+mj-ea"/>
                <a:ea typeface="+mj-ea"/>
              </a:rPr>
              <a:t>02 </a:t>
            </a:r>
            <a:r>
              <a:rPr kumimoji="0" lang="zh-CN" altLang="en-US" sz="2400" b="1" i="0" strike="noStrike" kern="1200" cap="none" spc="0" normalizeH="0" baseline="0" noProof="0" dirty="0">
                <a:ln>
                  <a:noFill/>
                </a:ln>
                <a:solidFill>
                  <a:schemeClr val="accent1"/>
                </a:solidFill>
                <a:effectLst/>
                <a:uLnTx/>
                <a:uFillTx/>
                <a:latin typeface="+mj-ea"/>
                <a:ea typeface="+mj-ea"/>
              </a:rPr>
              <a:t>准备工作</a:t>
            </a:r>
            <a:endParaRPr kumimoji="0" lang="zh-CN" altLang="en-US" sz="2400" b="1" i="0" u="none" strike="noStrike" kern="1200" cap="none" spc="0" normalizeH="0" baseline="0" noProof="0" dirty="0">
              <a:ln>
                <a:noFill/>
              </a:ln>
              <a:solidFill>
                <a:schemeClr val="accent1"/>
              </a:solidFill>
              <a:effectLst/>
              <a:uLnTx/>
              <a:uFillTx/>
              <a:latin typeface="+mj-ea"/>
              <a:ea typeface="+mj-ea"/>
            </a:endParaRPr>
          </a:p>
        </p:txBody>
      </p:sp>
      <p:sp>
        <p:nvSpPr>
          <p:cNvPr id="6" name="灯片编号占位符 5"/>
          <p:cNvSpPr>
            <a:spLocks noGrp="1"/>
          </p:cNvSpPr>
          <p:nvPr>
            <p:ph type="sldNum" sz="quarter" idx="4"/>
          </p:nvPr>
        </p:nvSpPr>
        <p:spPr/>
        <p:txBody>
          <a:bodyPr/>
          <a:lstStyle/>
          <a:p>
            <a:fld id="{EE3F9CDB-1F21-4789-A81E-8FEA25CE194B}" type="slidenum">
              <a:rPr lang="zh-CN" altLang="en-US" smtClean="0"/>
              <a:t>8</a:t>
            </a:fld>
            <a:endParaRPr lang="zh-CN" altLang="en-US"/>
          </a:p>
        </p:txBody>
      </p:sp>
      <p:cxnSp>
        <p:nvCxnSpPr>
          <p:cNvPr id="19" name="直接连接符 18"/>
          <p:cNvCxnSpPr>
            <a:cxnSpLocks/>
          </p:cNvCxnSpPr>
          <p:nvPr/>
        </p:nvCxnSpPr>
        <p:spPr>
          <a:xfrm>
            <a:off x="5084972" y="3290457"/>
            <a:ext cx="167559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a:cxnSpLocks/>
          </p:cNvCxnSpPr>
          <p:nvPr/>
        </p:nvCxnSpPr>
        <p:spPr>
          <a:xfrm>
            <a:off x="5084972" y="2469201"/>
            <a:ext cx="1907939"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a:cxnSpLocks/>
          </p:cNvCxnSpPr>
          <p:nvPr/>
        </p:nvCxnSpPr>
        <p:spPr>
          <a:xfrm>
            <a:off x="5084972" y="1912184"/>
            <a:ext cx="1773028"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图片 7">
            <a:extLst>
              <a:ext uri="{FF2B5EF4-FFF2-40B4-BE49-F238E27FC236}">
                <a16:creationId xmlns:a16="http://schemas.microsoft.com/office/drawing/2014/main" id="{E7FB2451-D175-8B14-57A8-2CCD64CC6671}"/>
              </a:ext>
            </a:extLst>
          </p:cNvPr>
          <p:cNvPicPr>
            <a:picLocks noChangeAspect="1"/>
          </p:cNvPicPr>
          <p:nvPr/>
        </p:nvPicPr>
        <p:blipFill>
          <a:blip r:embed="rId3"/>
          <a:stretch>
            <a:fillRect/>
          </a:stretch>
        </p:blipFill>
        <p:spPr>
          <a:xfrm>
            <a:off x="855028" y="2637623"/>
            <a:ext cx="3204000" cy="329824"/>
          </a:xfrm>
          <a:prstGeom prst="rect">
            <a:avLst/>
          </a:prstGeom>
        </p:spPr>
      </p:pic>
      <p:pic>
        <p:nvPicPr>
          <p:cNvPr id="11" name="图片 10">
            <a:extLst>
              <a:ext uri="{FF2B5EF4-FFF2-40B4-BE49-F238E27FC236}">
                <a16:creationId xmlns:a16="http://schemas.microsoft.com/office/drawing/2014/main" id="{46779052-AF67-DEC3-58D3-AD0735F7A429}"/>
              </a:ext>
            </a:extLst>
          </p:cNvPr>
          <p:cNvPicPr>
            <a:picLocks noChangeAspect="1"/>
          </p:cNvPicPr>
          <p:nvPr/>
        </p:nvPicPr>
        <p:blipFill>
          <a:blip r:embed="rId4"/>
          <a:stretch>
            <a:fillRect/>
          </a:stretch>
        </p:blipFill>
        <p:spPr>
          <a:xfrm>
            <a:off x="855028" y="2967447"/>
            <a:ext cx="3204000" cy="1731099"/>
          </a:xfrm>
          <a:prstGeom prst="rect">
            <a:avLst/>
          </a:prstGeom>
        </p:spPr>
      </p:pic>
      <p:sp>
        <p:nvSpPr>
          <p:cNvPr id="16" name="矩形: 圆角 15">
            <a:extLst>
              <a:ext uri="{FF2B5EF4-FFF2-40B4-BE49-F238E27FC236}">
                <a16:creationId xmlns:a16="http://schemas.microsoft.com/office/drawing/2014/main" id="{8F47D338-0EF7-6130-D794-D9A3BBC38D7A}"/>
              </a:ext>
            </a:extLst>
          </p:cNvPr>
          <p:cNvSpPr/>
          <p:nvPr/>
        </p:nvSpPr>
        <p:spPr>
          <a:xfrm>
            <a:off x="855028" y="3297829"/>
            <a:ext cx="1356021" cy="333103"/>
          </a:xfrm>
          <a:prstGeom prst="roundRect">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7" name="图片 16">
            <a:extLst>
              <a:ext uri="{FF2B5EF4-FFF2-40B4-BE49-F238E27FC236}">
                <a16:creationId xmlns:a16="http://schemas.microsoft.com/office/drawing/2014/main" id="{C65DE8D8-02F1-0B3F-5910-EC3DB84D526D}"/>
              </a:ext>
            </a:extLst>
          </p:cNvPr>
          <p:cNvPicPr>
            <a:picLocks noChangeAspect="1"/>
          </p:cNvPicPr>
          <p:nvPr/>
        </p:nvPicPr>
        <p:blipFill>
          <a:blip r:embed="rId5"/>
          <a:stretch>
            <a:fillRect/>
          </a:stretch>
        </p:blipFill>
        <p:spPr>
          <a:xfrm>
            <a:off x="855028" y="1153929"/>
            <a:ext cx="3204000" cy="1401238"/>
          </a:xfrm>
          <a:prstGeom prst="rect">
            <a:avLst/>
          </a:prstGeom>
        </p:spPr>
      </p:pic>
      <p:pic>
        <p:nvPicPr>
          <p:cNvPr id="24" name="图片 23">
            <a:extLst>
              <a:ext uri="{FF2B5EF4-FFF2-40B4-BE49-F238E27FC236}">
                <a16:creationId xmlns:a16="http://schemas.microsoft.com/office/drawing/2014/main" id="{BBC1A74C-011D-FF10-A725-0413BDE9FE0A}"/>
              </a:ext>
            </a:extLst>
          </p:cNvPr>
          <p:cNvPicPr>
            <a:picLocks noChangeAspect="1"/>
          </p:cNvPicPr>
          <p:nvPr/>
        </p:nvPicPr>
        <p:blipFill>
          <a:blip r:embed="rId6"/>
          <a:stretch>
            <a:fillRect/>
          </a:stretch>
        </p:blipFill>
        <p:spPr>
          <a:xfrm>
            <a:off x="6153623" y="174043"/>
            <a:ext cx="2761777" cy="705925"/>
          </a:xfrm>
          <a:prstGeom prst="rect">
            <a:avLst/>
          </a:prstGeom>
        </p:spPr>
      </p:pic>
      <p:cxnSp>
        <p:nvCxnSpPr>
          <p:cNvPr id="25" name="直接连接符 24">
            <a:extLst>
              <a:ext uri="{FF2B5EF4-FFF2-40B4-BE49-F238E27FC236}">
                <a16:creationId xmlns:a16="http://schemas.microsoft.com/office/drawing/2014/main" id="{C13F7565-386E-A501-848F-9C96B5D689B4}"/>
              </a:ext>
            </a:extLst>
          </p:cNvPr>
          <p:cNvCxnSpPr>
            <a:cxnSpLocks/>
          </p:cNvCxnSpPr>
          <p:nvPr/>
        </p:nvCxnSpPr>
        <p:spPr>
          <a:xfrm>
            <a:off x="7370972" y="400676"/>
            <a:ext cx="1544428"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1A7C799A-9644-C154-B105-8CF5FD19D3AA}"/>
              </a:ext>
            </a:extLst>
          </p:cNvPr>
          <p:cNvCxnSpPr>
            <a:cxnSpLocks/>
          </p:cNvCxnSpPr>
          <p:nvPr/>
        </p:nvCxnSpPr>
        <p:spPr>
          <a:xfrm>
            <a:off x="6271693" y="868414"/>
            <a:ext cx="1530687"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9BC11972-615A-ABF4-837C-D9310C874C68}"/>
              </a:ext>
            </a:extLst>
          </p:cNvPr>
          <p:cNvCxnSpPr>
            <a:cxnSpLocks/>
          </p:cNvCxnSpPr>
          <p:nvPr/>
        </p:nvCxnSpPr>
        <p:spPr>
          <a:xfrm>
            <a:off x="5084972" y="3945027"/>
            <a:ext cx="1330818"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F09F20B2-1122-ADF1-4AF7-A47A762B4938}"/>
              </a:ext>
            </a:extLst>
          </p:cNvPr>
          <p:cNvPicPr>
            <a:picLocks noChangeAspect="1"/>
          </p:cNvPicPr>
          <p:nvPr/>
        </p:nvPicPr>
        <p:blipFill>
          <a:blip r:embed="rId2"/>
          <a:stretch>
            <a:fillRect/>
          </a:stretch>
        </p:blipFill>
        <p:spPr>
          <a:xfrm>
            <a:off x="5040336" y="1119965"/>
            <a:ext cx="3204000" cy="3657507"/>
          </a:xfrm>
          <a:prstGeom prst="rect">
            <a:avLst/>
          </a:prstGeom>
        </p:spPr>
      </p:pic>
      <p:pic>
        <p:nvPicPr>
          <p:cNvPr id="14" name="图片 13">
            <a:extLst>
              <a:ext uri="{FF2B5EF4-FFF2-40B4-BE49-F238E27FC236}">
                <a16:creationId xmlns:a16="http://schemas.microsoft.com/office/drawing/2014/main" id="{75F5A354-5A21-3EC1-9AC3-E16CB80665E8}"/>
              </a:ext>
            </a:extLst>
          </p:cNvPr>
          <p:cNvPicPr>
            <a:picLocks noChangeAspect="1"/>
          </p:cNvPicPr>
          <p:nvPr/>
        </p:nvPicPr>
        <p:blipFill>
          <a:blip r:embed="rId3"/>
          <a:stretch>
            <a:fillRect/>
          </a:stretch>
        </p:blipFill>
        <p:spPr>
          <a:xfrm>
            <a:off x="898733" y="3184258"/>
            <a:ext cx="3204000" cy="1593214"/>
          </a:xfrm>
          <a:prstGeom prst="rect">
            <a:avLst/>
          </a:prstGeom>
        </p:spPr>
      </p:pic>
      <p:pic>
        <p:nvPicPr>
          <p:cNvPr id="8" name="图片 7">
            <a:extLst>
              <a:ext uri="{FF2B5EF4-FFF2-40B4-BE49-F238E27FC236}">
                <a16:creationId xmlns:a16="http://schemas.microsoft.com/office/drawing/2014/main" id="{A6D0BD5D-B3D4-52F3-1DC2-01FE2CE5D709}"/>
              </a:ext>
            </a:extLst>
          </p:cNvPr>
          <p:cNvPicPr>
            <a:picLocks noChangeAspect="1"/>
          </p:cNvPicPr>
          <p:nvPr/>
        </p:nvPicPr>
        <p:blipFill>
          <a:blip r:embed="rId4"/>
          <a:stretch>
            <a:fillRect/>
          </a:stretch>
        </p:blipFill>
        <p:spPr>
          <a:xfrm>
            <a:off x="898733" y="1122861"/>
            <a:ext cx="3204000" cy="2061397"/>
          </a:xfrm>
          <a:prstGeom prst="rect">
            <a:avLst/>
          </a:prstGeom>
        </p:spPr>
      </p:pic>
      <p:sp>
        <p:nvSpPr>
          <p:cNvPr id="3" name="文本框 6"/>
          <p:cNvSpPr txBox="1">
            <a:spLocks noChangeArrowheads="1"/>
          </p:cNvSpPr>
          <p:nvPr/>
        </p:nvSpPr>
        <p:spPr bwMode="auto">
          <a:xfrm>
            <a:off x="228600" y="60727"/>
            <a:ext cx="19175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chemeClr val="accent1"/>
                </a:solidFill>
                <a:effectLst/>
                <a:uLnTx/>
                <a:uFillTx/>
                <a:latin typeface="+mj-ea"/>
                <a:ea typeface="+mj-ea"/>
              </a:rPr>
              <a:t>02 </a:t>
            </a:r>
            <a:r>
              <a:rPr lang="zh-CN" altLang="en-US" sz="2400" b="1" dirty="0">
                <a:solidFill>
                  <a:schemeClr val="accent1"/>
                </a:solidFill>
                <a:latin typeface="+mj-ea"/>
                <a:ea typeface="+mj-ea"/>
              </a:rPr>
              <a:t>问题公式</a:t>
            </a:r>
            <a:endParaRPr lang="en-US" altLang="zh-CN" sz="2400" b="1" dirty="0">
              <a:solidFill>
                <a:schemeClr val="accent1"/>
              </a:solidFill>
              <a:latin typeface="+mj-ea"/>
              <a:ea typeface="+mj-ea"/>
            </a:endParaRPr>
          </a:p>
        </p:txBody>
      </p:sp>
      <p:sp>
        <p:nvSpPr>
          <p:cNvPr id="6" name="灯片编号占位符 5"/>
          <p:cNvSpPr>
            <a:spLocks noGrp="1"/>
          </p:cNvSpPr>
          <p:nvPr>
            <p:ph type="sldNum" sz="quarter" idx="4"/>
          </p:nvPr>
        </p:nvSpPr>
        <p:spPr/>
        <p:txBody>
          <a:bodyPr/>
          <a:lstStyle/>
          <a:p>
            <a:fld id="{EE3F9CDB-1F21-4789-A81E-8FEA25CE194B}" type="slidenum">
              <a:rPr lang="zh-CN" altLang="en-US" smtClean="0"/>
              <a:t>9</a:t>
            </a:fld>
            <a:endParaRPr lang="zh-CN" altLang="en-US"/>
          </a:p>
        </p:txBody>
      </p:sp>
      <p:sp>
        <p:nvSpPr>
          <p:cNvPr id="31" name="文本框 30"/>
          <p:cNvSpPr txBox="1"/>
          <p:nvPr/>
        </p:nvSpPr>
        <p:spPr>
          <a:xfrm>
            <a:off x="288925" y="640715"/>
            <a:ext cx="5534754" cy="369332"/>
          </a:xfrm>
          <a:prstGeom prst="rect">
            <a:avLst/>
          </a:prstGeom>
          <a:noFill/>
        </p:spPr>
        <p:txBody>
          <a:bodyPr wrap="square" rtlCol="0">
            <a:spAutoFit/>
          </a:bodyPr>
          <a:lstStyle/>
          <a:p>
            <a:pPr marL="285750" indent="-285750" fontAlgn="auto">
              <a:spcBef>
                <a:spcPts val="600"/>
              </a:spcBef>
              <a:spcAft>
                <a:spcPts val="600"/>
              </a:spcAft>
              <a:buFont typeface="Wingdings" panose="05000000000000000000" pitchFamily="2" charset="2"/>
              <a:buChar char="Ø"/>
            </a:pPr>
            <a:r>
              <a:rPr lang="en-US" altLang="zh-CN"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2.2 </a:t>
            </a:r>
            <a:r>
              <a:rPr lang="en-US" altLang="zh-CN" sz="1800" b="1" i="1" dirty="0">
                <a:solidFill>
                  <a:srgbClr val="C00000"/>
                </a:solidFill>
                <a:effectLst/>
                <a:latin typeface="Times New Roman" panose="02020603050405020304" pitchFamily="18" charset="0"/>
                <a:cs typeface="Times New Roman" panose="02020603050405020304" pitchFamily="18" charset="0"/>
              </a:rPr>
              <a:t>Remote state estimation</a:t>
            </a:r>
            <a:endParaRPr lang="en-US" altLang="zh-CN" sz="1200" b="1" dirty="0">
              <a:solidFill>
                <a:srgbClr val="485275"/>
              </a:solidFill>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9" name="直接连接符 8"/>
          <p:cNvCxnSpPr>
            <a:cxnSpLocks/>
            <a:endCxn id="8" idx="2"/>
          </p:cNvCxnSpPr>
          <p:nvPr/>
        </p:nvCxnSpPr>
        <p:spPr>
          <a:xfrm>
            <a:off x="898733" y="3176055"/>
            <a:ext cx="1602000" cy="8203"/>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a:cxnSpLocks/>
          </p:cNvCxnSpPr>
          <p:nvPr/>
        </p:nvCxnSpPr>
        <p:spPr>
          <a:xfrm>
            <a:off x="898733" y="3699780"/>
            <a:ext cx="1462218"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cxnSpLocks/>
          </p:cNvCxnSpPr>
          <p:nvPr/>
        </p:nvCxnSpPr>
        <p:spPr>
          <a:xfrm>
            <a:off x="5040336" y="1878471"/>
            <a:ext cx="1757703"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a:cxnSpLocks/>
          </p:cNvCxnSpPr>
          <p:nvPr/>
        </p:nvCxnSpPr>
        <p:spPr>
          <a:xfrm>
            <a:off x="5040336" y="2407448"/>
            <a:ext cx="1817664"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898733" y="1996875"/>
            <a:ext cx="32040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5DB84B04-F166-52F3-3698-A002964510B5}"/>
              </a:ext>
            </a:extLst>
          </p:cNvPr>
          <p:cNvCxnSpPr>
            <a:cxnSpLocks/>
          </p:cNvCxnSpPr>
          <p:nvPr/>
        </p:nvCxnSpPr>
        <p:spPr>
          <a:xfrm>
            <a:off x="5040336" y="3511724"/>
            <a:ext cx="200504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48FF0CC6-1BAA-B78D-EA9A-5FDF0EB60D68}"/>
              </a:ext>
            </a:extLst>
          </p:cNvPr>
          <p:cNvCxnSpPr>
            <a:cxnSpLocks/>
          </p:cNvCxnSpPr>
          <p:nvPr/>
        </p:nvCxnSpPr>
        <p:spPr>
          <a:xfrm>
            <a:off x="5040336" y="4321192"/>
            <a:ext cx="1817664"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F921873B-5515-62EC-1696-9FE8D36540C7}"/>
              </a:ext>
            </a:extLst>
          </p:cNvPr>
          <p:cNvCxnSpPr>
            <a:cxnSpLocks/>
          </p:cNvCxnSpPr>
          <p:nvPr/>
        </p:nvCxnSpPr>
        <p:spPr>
          <a:xfrm>
            <a:off x="5035340" y="4747492"/>
            <a:ext cx="915755"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aphicFrame>
        <p:nvGraphicFramePr>
          <p:cNvPr id="19" name="对象 18">
            <a:extLst>
              <a:ext uri="{FF2B5EF4-FFF2-40B4-BE49-F238E27FC236}">
                <a16:creationId xmlns:a16="http://schemas.microsoft.com/office/drawing/2014/main" id="{90F5C431-F07F-79AB-6ECD-396ECC27A9FA}"/>
              </a:ext>
            </a:extLst>
          </p:cNvPr>
          <p:cNvGraphicFramePr>
            <a:graphicFrameLocks noChangeAspect="1"/>
          </p:cNvGraphicFramePr>
          <p:nvPr>
            <p:extLst>
              <p:ext uri="{D42A27DB-BD31-4B8C-83A1-F6EECF244321}">
                <p14:modId xmlns:p14="http://schemas.microsoft.com/office/powerpoint/2010/main" val="2074315204"/>
              </p:ext>
            </p:extLst>
          </p:nvPr>
        </p:nvGraphicFramePr>
        <p:xfrm>
          <a:off x="2630142" y="3297072"/>
          <a:ext cx="1114245" cy="367809"/>
        </p:xfrm>
        <a:graphic>
          <a:graphicData uri="http://schemas.openxmlformats.org/presentationml/2006/ole">
            <mc:AlternateContent xmlns:mc="http://schemas.openxmlformats.org/markup-compatibility/2006">
              <mc:Choice xmlns:v="urn:schemas-microsoft-com:vml" Requires="v">
                <p:oleObj name="Equation" r:id="rId5" imgW="1307880" imgH="431640" progId="Equation.DSMT4">
                  <p:embed/>
                </p:oleObj>
              </mc:Choice>
              <mc:Fallback>
                <p:oleObj name="Equation" r:id="rId5" imgW="1307880" imgH="431640" progId="Equation.DSMT4">
                  <p:embed/>
                  <p:pic>
                    <p:nvPicPr>
                      <p:cNvPr id="5" name="对象 4">
                        <a:extLst>
                          <a:ext uri="{FF2B5EF4-FFF2-40B4-BE49-F238E27FC236}">
                            <a16:creationId xmlns:a16="http://schemas.microsoft.com/office/drawing/2014/main" id="{9D67372A-B704-57C2-73CF-8AF58C5FEB7F}"/>
                          </a:ext>
                        </a:extLst>
                      </p:cNvPr>
                      <p:cNvPicPr/>
                      <p:nvPr/>
                    </p:nvPicPr>
                    <p:blipFill>
                      <a:blip r:embed="rId6"/>
                      <a:stretch>
                        <a:fillRect/>
                      </a:stretch>
                    </p:blipFill>
                    <p:spPr>
                      <a:xfrm>
                        <a:off x="2630142" y="3297072"/>
                        <a:ext cx="1114245" cy="367809"/>
                      </a:xfrm>
                      <a:prstGeom prst="rect">
                        <a:avLst/>
                      </a:prstGeom>
                    </p:spPr>
                  </p:pic>
                </p:oleObj>
              </mc:Fallback>
            </mc:AlternateContent>
          </a:graphicData>
        </a:graphic>
      </p:graphicFrame>
      <p:cxnSp>
        <p:nvCxnSpPr>
          <p:cNvPr id="20" name="直接连接符 19">
            <a:extLst>
              <a:ext uri="{FF2B5EF4-FFF2-40B4-BE49-F238E27FC236}">
                <a16:creationId xmlns:a16="http://schemas.microsoft.com/office/drawing/2014/main" id="{2B2A485D-ACFE-67CF-DC93-4F512A7AEF75}"/>
              </a:ext>
            </a:extLst>
          </p:cNvPr>
          <p:cNvCxnSpPr>
            <a:cxnSpLocks/>
          </p:cNvCxnSpPr>
          <p:nvPr/>
        </p:nvCxnSpPr>
        <p:spPr>
          <a:xfrm>
            <a:off x="2255302" y="4502785"/>
            <a:ext cx="1602000" cy="8203"/>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DF905479-530E-D0BD-107B-EDE608C5FA19}"/>
              </a:ext>
            </a:extLst>
          </p:cNvPr>
          <p:cNvCxnSpPr>
            <a:cxnSpLocks/>
          </p:cNvCxnSpPr>
          <p:nvPr/>
        </p:nvCxnSpPr>
        <p:spPr>
          <a:xfrm>
            <a:off x="2515723" y="4767310"/>
            <a:ext cx="309923"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GuidesStyle_Narrow&quot;,&quot;Name&quot;:&quot;较窄&quot;,&quot;Kind&quot;:&quot;System&quot;,&quot;OldGuidesSetting&quot;:{&quot;HeaderHeight&quot;:10.0,&quot;FooterHeight&quot;:5.0,&quot;SideMargin&quot;:2.5,&quot;TopMargin&quot;:0.0,&quot;BottomMargin&quot;:0.0,&quot;IntervalMargin&quot;:1.0}}"/>
  <p:tag name="KSO_WPP_MARK_KEY" val="2733efa4-930d-47cc-be85-07f7246c63f7"/>
  <p:tag name="COMMONDATA" val="eyJjb3VudCI6MTAsImhkaWQiOiI4OTA4OGFiMzcxN2JmYzAxY2E1MTE3NTkyZWJhNDhkYSIsInVzZXJDb3VudCI6MTB9"/>
</p:tagLst>
</file>

<file path=ppt/tags/tag10.xml><?xml version="1.0" encoding="utf-8"?>
<p:tagLst xmlns:a="http://schemas.openxmlformats.org/drawingml/2006/main" xmlns:r="http://schemas.openxmlformats.org/officeDocument/2006/relationships" xmlns:p="http://schemas.openxmlformats.org/presentationml/2006/main">
  <p:tag name="KSO_WM_DIAGRAM_VIRTUALLY_FRAME" val="{&quot;height&quot;:186.04637795275593,&quot;left&quot;:303.45,&quot;top&quot;:75.42377952755905,&quot;width&quot;:421.15622047244085}"/>
</p:tagLst>
</file>

<file path=ppt/tags/tag11.xml><?xml version="1.0" encoding="utf-8"?>
<p:tagLst xmlns:a="http://schemas.openxmlformats.org/drawingml/2006/main" xmlns:r="http://schemas.openxmlformats.org/officeDocument/2006/relationships" xmlns:p="http://schemas.openxmlformats.org/presentationml/2006/main">
  <p:tag name="KSO_WM_DIAGRAM_VIRTUALLY_FRAME" val="{&quot;height&quot;:186.04637795275593,&quot;left&quot;:303.45,&quot;top&quot;:75.42377952755905,&quot;width&quot;:421.15622047244085}"/>
</p:tagLst>
</file>

<file path=ppt/tags/tag12.xml><?xml version="1.0" encoding="utf-8"?>
<p:tagLst xmlns:a="http://schemas.openxmlformats.org/drawingml/2006/main" xmlns:r="http://schemas.openxmlformats.org/officeDocument/2006/relationships" xmlns:p="http://schemas.openxmlformats.org/presentationml/2006/main">
  <p:tag name="KSO_WM_DIAGRAM_VIRTUALLY_FRAME" val="{&quot;height&quot;:186.04637795275593,&quot;left&quot;:303.45,&quot;top&quot;:75.42377952755905,&quot;width&quot;:421.15622047244085}"/>
</p:tagLst>
</file>

<file path=ppt/tags/tag13.xml><?xml version="1.0" encoding="utf-8"?>
<p:tagLst xmlns:a="http://schemas.openxmlformats.org/drawingml/2006/main" xmlns:r="http://schemas.openxmlformats.org/officeDocument/2006/relationships" xmlns:p="http://schemas.openxmlformats.org/presentationml/2006/main">
  <p:tag name="KSO_WM_DIAGRAM_VIRTUALLY_FRAME" val="{&quot;height&quot;:186.04637795275593,&quot;left&quot;:303.45,&quot;top&quot;:75.42377952755905,&quot;width&quot;:421.15622047244085}"/>
</p:tagLst>
</file>

<file path=ppt/tags/tag14.xml><?xml version="1.0" encoding="utf-8"?>
<p:tagLst xmlns:a="http://schemas.openxmlformats.org/drawingml/2006/main" xmlns:r="http://schemas.openxmlformats.org/officeDocument/2006/relationships" xmlns:p="http://schemas.openxmlformats.org/presentationml/2006/main">
  <p:tag name="KSO_WM_DIAGRAM_VIRTUALLY_FRAME" val="{&quot;height&quot;:186.04637795275593,&quot;left&quot;:303.45,&quot;top&quot;:75.42377952755905,&quot;width&quot;:421.15622047244085}"/>
</p:tagLst>
</file>

<file path=ppt/tags/tag15.xml><?xml version="1.0" encoding="utf-8"?>
<p:tagLst xmlns:a="http://schemas.openxmlformats.org/drawingml/2006/main" xmlns:r="http://schemas.openxmlformats.org/officeDocument/2006/relationships" xmlns:p="http://schemas.openxmlformats.org/presentationml/2006/main">
  <p:tag name="KSO_WM_DIAGRAM_VIRTUALLY_FRAME" val="{&quot;height&quot;:186.04637795275593,&quot;left&quot;:303.45,&quot;top&quot;:75.42377952755905,&quot;width&quot;:421.15622047244085}"/>
</p:tagLst>
</file>

<file path=ppt/tags/tag16.xml><?xml version="1.0" encoding="utf-8"?>
<p:tagLst xmlns:a="http://schemas.openxmlformats.org/drawingml/2006/main" xmlns:r="http://schemas.openxmlformats.org/officeDocument/2006/relationships" xmlns:p="http://schemas.openxmlformats.org/presentationml/2006/main">
  <p:tag name="KSO_WM_DIAGRAM_VIRTUALLY_FRAME" val="{&quot;height&quot;:186.04637795275593,&quot;left&quot;:303.45,&quot;top&quot;:75.42377952755905,&quot;width&quot;:421.15622047244085}"/>
</p:tagLst>
</file>

<file path=ppt/tags/tag17.xml><?xml version="1.0" encoding="utf-8"?>
<p:tagLst xmlns:a="http://schemas.openxmlformats.org/drawingml/2006/main" xmlns:r="http://schemas.openxmlformats.org/officeDocument/2006/relationships" xmlns:p="http://schemas.openxmlformats.org/presentationml/2006/main">
  <p:tag name="KSO_WM_DIAGRAM_VIRTUALLY_FRAME" val="{&quot;height&quot;:186.04637795275593,&quot;left&quot;:303.45,&quot;top&quot;:75.42377952755905,&quot;width&quot;:421.15622047244085}"/>
</p:tagLst>
</file>

<file path=ppt/tags/tag18.xml><?xml version="1.0" encoding="utf-8"?>
<p:tagLst xmlns:a="http://schemas.openxmlformats.org/drawingml/2006/main" xmlns:r="http://schemas.openxmlformats.org/officeDocument/2006/relationships" xmlns:p="http://schemas.openxmlformats.org/presentationml/2006/main">
  <p:tag name="KSO_WM_DIAGRAM_VIRTUALLY_FRAME" val="{&quot;height&quot;:186.04637795275593,&quot;left&quot;:303.45,&quot;top&quot;:75.42377952755905,&quot;width&quot;:421.15622047244085}"/>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DIAGRAM_VIRTUALLY_FRAME" val="{&quot;height&quot;:186.04637795275593,&quot;left&quot;:303.45,&quot;top&quot;:75.42377952755905,&quot;width&quot;:421.15622047244085}"/>
</p:tagLst>
</file>

<file path=ppt/tags/tag4.xml><?xml version="1.0" encoding="utf-8"?>
<p:tagLst xmlns:a="http://schemas.openxmlformats.org/drawingml/2006/main" xmlns:r="http://schemas.openxmlformats.org/officeDocument/2006/relationships" xmlns:p="http://schemas.openxmlformats.org/presentationml/2006/main">
  <p:tag name="KSO_WM_DIAGRAM_VIRTUALLY_FRAME" val="{&quot;height&quot;:186.04637795275593,&quot;left&quot;:303.45,&quot;top&quot;:75.42377952755905,&quot;width&quot;:421.15622047244085}"/>
</p:tagLst>
</file>

<file path=ppt/tags/tag5.xml><?xml version="1.0" encoding="utf-8"?>
<p:tagLst xmlns:a="http://schemas.openxmlformats.org/drawingml/2006/main" xmlns:r="http://schemas.openxmlformats.org/officeDocument/2006/relationships" xmlns:p="http://schemas.openxmlformats.org/presentationml/2006/main">
  <p:tag name="KSO_WM_DIAGRAM_VIRTUALLY_FRAME" val="{&quot;height&quot;:186.04637795275593,&quot;left&quot;:303.45,&quot;top&quot;:75.42377952755905,&quot;width&quot;:421.15622047244085}"/>
</p:tagLst>
</file>

<file path=ppt/tags/tag6.xml><?xml version="1.0" encoding="utf-8"?>
<p:tagLst xmlns:a="http://schemas.openxmlformats.org/drawingml/2006/main" xmlns:r="http://schemas.openxmlformats.org/officeDocument/2006/relationships" xmlns:p="http://schemas.openxmlformats.org/presentationml/2006/main">
  <p:tag name="KSO_WM_DIAGRAM_VIRTUALLY_FRAME" val="{&quot;height&quot;:186.04637795275593,&quot;left&quot;:303.45,&quot;top&quot;:75.42377952755905,&quot;width&quot;:421.15622047244085}"/>
</p:tagLst>
</file>

<file path=ppt/tags/tag7.xml><?xml version="1.0" encoding="utf-8"?>
<p:tagLst xmlns:a="http://schemas.openxmlformats.org/drawingml/2006/main" xmlns:r="http://schemas.openxmlformats.org/officeDocument/2006/relationships" xmlns:p="http://schemas.openxmlformats.org/presentationml/2006/main">
  <p:tag name="KSO_WM_DIAGRAM_VIRTUALLY_FRAME" val="{&quot;height&quot;:186.04637795275593,&quot;left&quot;:303.45,&quot;top&quot;:75.42377952755905,&quot;width&quot;:421.15622047244085}"/>
</p:tagLst>
</file>

<file path=ppt/tags/tag8.xml><?xml version="1.0" encoding="utf-8"?>
<p:tagLst xmlns:a="http://schemas.openxmlformats.org/drawingml/2006/main" xmlns:r="http://schemas.openxmlformats.org/officeDocument/2006/relationships" xmlns:p="http://schemas.openxmlformats.org/presentationml/2006/main">
  <p:tag name="KSO_WM_DIAGRAM_VIRTUALLY_FRAME" val="{&quot;height&quot;:186.04637795275593,&quot;left&quot;:303.45,&quot;top&quot;:75.42377952755905,&quot;width&quot;:421.15622047244085}"/>
</p:tagLst>
</file>

<file path=ppt/tags/tag9.xml><?xml version="1.0" encoding="utf-8"?>
<p:tagLst xmlns:a="http://schemas.openxmlformats.org/drawingml/2006/main" xmlns:r="http://schemas.openxmlformats.org/officeDocument/2006/relationships" xmlns:p="http://schemas.openxmlformats.org/presentationml/2006/main">
  <p:tag name="KSO_WM_DIAGRAM_VIRTUALLY_FRAME" val="{&quot;height&quot;:186.04637795275593,&quot;left&quot;:303.45,&quot;top&quot;:75.42377952755905,&quot;width&quot;:421.15622047244085}"/>
</p:tagLst>
</file>

<file path=ppt/theme/theme1.xml><?xml version="1.0" encoding="utf-8"?>
<a:theme xmlns:a="http://schemas.openxmlformats.org/drawingml/2006/main" name="Office 主题">
  <a:themeElements>
    <a:clrScheme name="自定义 260">
      <a:dk1>
        <a:sysClr val="windowText" lastClr="000000"/>
      </a:dk1>
      <a:lt1>
        <a:sysClr val="window" lastClr="FFFFFF"/>
      </a:lt1>
      <a:dk2>
        <a:srgbClr val="EEF2F5"/>
      </a:dk2>
      <a:lt2>
        <a:srgbClr val="E7E6E6"/>
      </a:lt2>
      <a:accent1>
        <a:srgbClr val="485275"/>
      </a:accent1>
      <a:accent2>
        <a:srgbClr val="89B8CA"/>
      </a:accent2>
      <a:accent3>
        <a:srgbClr val="50668B"/>
      </a:accent3>
      <a:accent4>
        <a:srgbClr val="E0BFC8"/>
      </a:accent4>
      <a:accent5>
        <a:srgbClr val="C9D2E1"/>
      </a:accent5>
      <a:accent6>
        <a:srgbClr val="70AD47"/>
      </a:accent6>
      <a:hlink>
        <a:srgbClr val="000000"/>
      </a:hlink>
      <a:folHlink>
        <a:srgbClr val="954F72"/>
      </a:folHlink>
    </a:clrScheme>
    <a:fontScheme name="3汉仪雅酷黑 65W">
      <a:majorFont>
        <a:latin typeface="Century Gothic"/>
        <a:ea typeface="汉仪雅酷黑 65W"/>
        <a:cs typeface=""/>
      </a:majorFont>
      <a:minorFont>
        <a:latin typeface="Calibri Light"/>
        <a:ea typeface="汉仪旗黑-45S"/>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蓝色学术风开题答辩</Template>
  <TotalTime>2941</TotalTime>
  <Words>975</Words>
  <Application>Microsoft Office PowerPoint</Application>
  <PresentationFormat>全屏显示(16:9)</PresentationFormat>
  <Paragraphs>156</Paragraphs>
  <Slides>28</Slides>
  <Notes>0</Notes>
  <HiddenSlides>0</HiddenSlides>
  <MMClips>0</MMClips>
  <ScaleCrop>false</ScaleCrop>
  <HeadingPairs>
    <vt:vector size="8" baseType="variant">
      <vt:variant>
        <vt:lpstr>已用的字体</vt:lpstr>
      </vt:variant>
      <vt:variant>
        <vt:i4>7</vt:i4>
      </vt:variant>
      <vt:variant>
        <vt:lpstr>主题</vt:lpstr>
      </vt:variant>
      <vt:variant>
        <vt:i4>1</vt:i4>
      </vt:variant>
      <vt:variant>
        <vt:lpstr>嵌入 OLE 服务器</vt:lpstr>
      </vt:variant>
      <vt:variant>
        <vt:i4>1</vt:i4>
      </vt:variant>
      <vt:variant>
        <vt:lpstr>幻灯片标题</vt:lpstr>
      </vt:variant>
      <vt:variant>
        <vt:i4>28</vt:i4>
      </vt:variant>
    </vt:vector>
  </HeadingPairs>
  <TitlesOfParts>
    <vt:vector size="37" baseType="lpstr">
      <vt:lpstr>Times New Roman</vt:lpstr>
      <vt:lpstr>等线</vt:lpstr>
      <vt:lpstr>Wingdings</vt:lpstr>
      <vt:lpstr>宋体</vt:lpstr>
      <vt:lpstr>Century Gothic</vt:lpstr>
      <vt:lpstr>Arial</vt:lpstr>
      <vt:lpstr>Calibri Light</vt:lpstr>
      <vt:lpstr>Office 主题</vt:lpstr>
      <vt:lpstr>Equation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哒哒 熊猫</dc:creator>
  <cp:lastModifiedBy>悦 李</cp:lastModifiedBy>
  <cp:revision>93</cp:revision>
  <dcterms:created xsi:type="dcterms:W3CDTF">2021-10-25T11:46:00Z</dcterms:created>
  <dcterms:modified xsi:type="dcterms:W3CDTF">2024-04-26T02:45:02Z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2052-12.1.0.16729</vt:lpwstr>
  </property>
  <property fmtid="{D5CDD505-2E9C-101B-9397-08002B2CF9AE}" pid="3" name="KSOTemplateUUID">
    <vt:lpwstr>v1.0_mb_xEDblVAE+h2UDsnt4Tvg2w==</vt:lpwstr>
  </property>
  <property fmtid="{D5CDD505-2E9C-101B-9397-08002B2CF9AE}" pid="4" name="ICV">
    <vt:lpwstr>B7B4023491604D2AB2440FF0D5C8C0E5_12</vt:lpwstr>
  </property>
</Properties>
</file>